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  <p:sldMasterId id="2147483689" r:id="rId3"/>
  </p:sldMasterIdLst>
  <p:notesMasterIdLst>
    <p:notesMasterId r:id="rId6"/>
  </p:notesMasterIdLst>
  <p:handoutMasterIdLst>
    <p:handoutMasterId r:id="rId7"/>
  </p:handoutMasterIdLst>
  <p:sldIdLst>
    <p:sldId id="947" r:id="rId4"/>
    <p:sldId id="948" r:id="rId5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D0D8E8"/>
    <a:srgbClr val="E9EDF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3" autoAdjust="0"/>
    <p:restoredTop sz="94980" autoAdjust="0"/>
  </p:normalViewPr>
  <p:slideViewPr>
    <p:cSldViewPr>
      <p:cViewPr>
        <p:scale>
          <a:sx n="100" d="100"/>
          <a:sy n="100" d="100"/>
        </p:scale>
        <p:origin x="-1026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978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448" cy="496253"/>
          </a:xfrm>
          <a:prstGeom prst="rect">
            <a:avLst/>
          </a:prstGeom>
        </p:spPr>
        <p:txBody>
          <a:bodyPr vert="horz" lIns="91269" tIns="45633" rIns="91269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646" y="2"/>
            <a:ext cx="2945448" cy="496253"/>
          </a:xfrm>
          <a:prstGeom prst="rect">
            <a:avLst/>
          </a:prstGeom>
        </p:spPr>
        <p:txBody>
          <a:bodyPr vert="horz" lIns="91269" tIns="45633" rIns="91269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22EEA9-C8DA-4D92-ACF9-976F9931AFEC}" type="datetimeFigureOut">
              <a:rPr lang="zh-TW" altLang="en-US"/>
              <a:pPr>
                <a:defRPr/>
              </a:pPr>
              <a:t>2024/10/8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269" tIns="45633" rIns="91269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646" y="9428801"/>
            <a:ext cx="2945448" cy="496252"/>
          </a:xfrm>
          <a:prstGeom prst="rect">
            <a:avLst/>
          </a:prstGeom>
        </p:spPr>
        <p:txBody>
          <a:bodyPr vert="horz" lIns="91269" tIns="45633" rIns="91269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7F891B1-032C-4B81-841C-E7BE301EBC8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1411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448" cy="496253"/>
          </a:xfrm>
          <a:prstGeom prst="rect">
            <a:avLst/>
          </a:prstGeom>
        </p:spPr>
        <p:txBody>
          <a:bodyPr vert="horz" lIns="91269" tIns="45633" rIns="91269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646" y="2"/>
            <a:ext cx="2945448" cy="496253"/>
          </a:xfrm>
          <a:prstGeom prst="rect">
            <a:avLst/>
          </a:prstGeom>
        </p:spPr>
        <p:txBody>
          <a:bodyPr vert="horz" lIns="91269" tIns="45633" rIns="91269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CADEAE4-83A8-4312-B95B-EFDEC399ED39}" type="datetimeFigureOut">
              <a:rPr lang="zh-TW" altLang="en-US"/>
              <a:pPr>
                <a:defRPr/>
              </a:pPr>
              <a:t>2024/10/8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9" tIns="45633" rIns="91269" bIns="4563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085" y="4715193"/>
            <a:ext cx="5437506" cy="4466274"/>
          </a:xfrm>
          <a:prstGeom prst="rect">
            <a:avLst/>
          </a:prstGeom>
        </p:spPr>
        <p:txBody>
          <a:bodyPr vert="horz" lIns="91269" tIns="45633" rIns="91269" bIns="45633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269" tIns="45633" rIns="91269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646" y="9428801"/>
            <a:ext cx="2945448" cy="496252"/>
          </a:xfrm>
          <a:prstGeom prst="rect">
            <a:avLst/>
          </a:prstGeom>
        </p:spPr>
        <p:txBody>
          <a:bodyPr vert="horz" lIns="91269" tIns="45633" rIns="91269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1ACABD0-0F8D-4701-8A4E-5EE8767667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789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59F55-A98C-489F-B541-2159A2CA1149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1A988-6514-4719-B279-5F52ECF53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BC668-FE6D-4630-9C62-CCB0D4DE59D3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88A87-56F2-48B7-BE0A-9F8F1681FD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4512-F640-4556-9C76-5E40391E4942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4F2DD-80EE-41BC-B229-44CE9853E2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-27384"/>
            <a:ext cx="7931224" cy="706090"/>
          </a:xfrm>
          <a:prstGeom prst="rect">
            <a:avLst/>
          </a:prstGeom>
          <a:effectLst/>
        </p:spPr>
        <p:txBody>
          <a:bodyPr lIns="20016" tIns="10008" rIns="20016" bIns="10008">
            <a:normAutofit/>
          </a:bodyPr>
          <a:lstStyle>
            <a:lvl1pPr algn="l">
              <a:defRPr sz="3400" b="1"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3"/>
          </p:nvPr>
        </p:nvSpPr>
        <p:spPr>
          <a:xfrm>
            <a:off x="457200" y="980729"/>
            <a:ext cx="8229600" cy="5145435"/>
          </a:xfrm>
        </p:spPr>
        <p:txBody>
          <a:bodyPr/>
          <a:lstStyle>
            <a:lvl1pPr>
              <a:defRPr b="1">
                <a:effectLst/>
                <a:latin typeface="標楷體" pitchFamily="65" charset="-120"/>
                <a:ea typeface="標楷體" pitchFamily="65" charset="-120"/>
              </a:defRPr>
            </a:lvl1pPr>
            <a:lvl2pPr>
              <a:defRPr b="0">
                <a:effectLst/>
                <a:latin typeface="標楷體" pitchFamily="65" charset="-120"/>
                <a:ea typeface="標楷體" pitchFamily="65" charset="-120"/>
              </a:defRPr>
            </a:lvl2pPr>
            <a:lvl3pPr>
              <a:defRPr b="0">
                <a:effectLst/>
                <a:latin typeface="標楷體" pitchFamily="65" charset="-120"/>
                <a:ea typeface="標楷體" pitchFamily="65" charset="-120"/>
              </a:defRPr>
            </a:lvl3pPr>
            <a:lvl4pPr>
              <a:defRPr b="0">
                <a:effectLst/>
                <a:latin typeface="標楷體" pitchFamily="65" charset="-120"/>
                <a:ea typeface="標楷體" pitchFamily="65" charset="-120"/>
              </a:defRPr>
            </a:lvl4pPr>
            <a:lvl5pPr>
              <a:defRPr b="0">
                <a:effectLst/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9E397-9A97-4808-9672-BA59594DF4F8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22B3D-6F2E-4746-952E-1EBD7BF207F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558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7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66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9726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309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2659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388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2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13D5-8363-4C5A-80FB-F4DE9985214A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904B2-94F7-4C5A-AD04-F82AD518BC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49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431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2544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3570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698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990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9302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430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4008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93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7ED5A-1E77-47BB-ACB1-CF742B85921C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97D9-8A72-41B6-8411-A5EDB962A3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2323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1232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564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8429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8051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48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06F7-E7A1-4894-9C19-ACD0A7FBA90A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8CCD-420C-4EEF-B74C-0085CD245B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FBD16-1765-471C-AF95-E52617938670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12C4C-FCAB-4C14-9356-67EBA600A1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CC8B-EAE4-4B7B-9C12-E625B1EF220A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5C28A-279C-4012-95C5-ADAD608967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1DFD3-A820-40A7-8EA0-57ECA2EEACF5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1E283-5789-4970-9DCE-CFB3FF895D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D5AA-26E9-498F-96E9-2C00926656CE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3AF0F-172F-4D1C-AC06-B000A4A8AB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E360-F178-48E2-AA3A-9CC8758C394F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B067A-C132-4272-9863-1E31607826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D1D1DA-95EA-4328-8DC1-D96BC79D5141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778874-A23A-4673-B6BA-0D4BC7E786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32"/>
            <a:ext cx="611560" cy="58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9C7F6-FE22-4B3B-9DC3-C42EBC2292F8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0F05-F61E-41C5-9CCE-D7C5F4552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77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3EE77-F594-4D87-B3F7-87CDCA5D702B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15819-E935-471D-B5EA-651615669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20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="" xmlns:a16="http://schemas.microsoft.com/office/drawing/2014/main" id="{2C8606DB-748A-48C8-98A5-AFF54E95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389" y="112556"/>
            <a:ext cx="6913533" cy="39484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016" tIns="10008" rIns="20016" bIns="10008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zh-TW" altLang="en-US" sz="2600" dirty="0">
                <a:solidFill>
                  <a:srgbClr val="FFFFFF"/>
                </a:solidFill>
              </a:rPr>
              <a:t>二、家戶淹水</a:t>
            </a:r>
            <a:r>
              <a:rPr lang="zh-TW" altLang="zh-TW" sz="2600" dirty="0">
                <a:solidFill>
                  <a:srgbClr val="FFFFFF"/>
                </a:solidFill>
              </a:rPr>
              <a:t>救災</a:t>
            </a:r>
            <a:r>
              <a:rPr lang="zh-TW" altLang="en-US" sz="2600" dirty="0">
                <a:solidFill>
                  <a:srgbClr val="FFFFFF"/>
                </a:solidFill>
              </a:rPr>
              <a:t>作業</a:t>
            </a:r>
            <a:r>
              <a:rPr lang="zh-TW" altLang="zh-TW" sz="2600" dirty="0">
                <a:solidFill>
                  <a:srgbClr val="FFFFFF"/>
                </a:solidFill>
              </a:rPr>
              <a:t>分工</a:t>
            </a:r>
            <a:r>
              <a:rPr lang="zh-TW" altLang="en-US" sz="2600" dirty="0">
                <a:solidFill>
                  <a:srgbClr val="FFFFFF"/>
                </a:solidFill>
              </a:rPr>
              <a:t>（民政局、水利局）</a:t>
            </a:r>
          </a:p>
        </p:txBody>
      </p:sp>
      <p:sp>
        <p:nvSpPr>
          <p:cNvPr id="13" name="直線接點 135"/>
          <p:cNvSpPr/>
          <p:nvPr/>
        </p:nvSpPr>
        <p:spPr>
          <a:xfrm flipV="1">
            <a:off x="160461" y="620688"/>
            <a:ext cx="8876036" cy="34625"/>
          </a:xfrm>
          <a:prstGeom prst="line">
            <a:avLst/>
          </a:prstGeom>
          <a:ln w="57150">
            <a:solidFill>
              <a:srgbClr val="222A35"/>
            </a:solidFill>
            <a:miter/>
          </a:ln>
        </p:spPr>
        <p:txBody>
          <a:bodyPr lIns="45704" tIns="45705" rIns="45704" bIns="45705"/>
          <a:lstStyle/>
          <a:p>
            <a:endParaRPr/>
          </a:p>
        </p:txBody>
      </p:sp>
      <p:sp>
        <p:nvSpPr>
          <p:cNvPr id="47" name="標題 1"/>
          <p:cNvSpPr txBox="1">
            <a:spLocks/>
          </p:cNvSpPr>
          <p:nvPr/>
        </p:nvSpPr>
        <p:spPr>
          <a:xfrm>
            <a:off x="766797" y="18601"/>
            <a:ext cx="7931224" cy="706090"/>
          </a:xfrm>
          <a:prstGeom prst="rect">
            <a:avLst/>
          </a:prstGeom>
          <a:effectLst/>
        </p:spPr>
        <p:txBody>
          <a:bodyPr lIns="20016" tIns="10008" rIns="20016" bIns="10008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 kern="1200"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/>
            <a:r>
              <a:rPr kumimoji="0" lang="zh-TW" altLang="en-US" dirty="0" smtClean="0"/>
              <a:t>移動式抽水機簡介</a:t>
            </a:r>
            <a:endParaRPr kumimoji="0"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160460" y="735010"/>
            <a:ext cx="87320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移動式抽水機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功能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：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r>
              <a:rPr lang="zh-TW" altLang="zh-TW" sz="1600" dirty="0"/>
              <a:t>受全球暖化與氣候變遷的影響，再</a:t>
            </a:r>
            <a:r>
              <a:rPr lang="zh-TW" altLang="zh-TW" sz="1600" dirty="0" smtClean="0"/>
              <a:t>加上熱帶</a:t>
            </a:r>
            <a:r>
              <a:rPr lang="zh-TW" altLang="zh-TW" sz="1600" dirty="0"/>
              <a:t>性低氣壓帶來的暴雨，造成高雄沿海及低窪地區積淹水災情</a:t>
            </a:r>
            <a:r>
              <a:rPr lang="zh-TW" altLang="en-US" sz="1600" dirty="0" smtClean="0"/>
              <a:t>，</a:t>
            </a:r>
            <a:r>
              <a:rPr lang="zh-TW" altLang="en-US" sz="1600" dirty="0"/>
              <a:t>洪水不易以重力方式自然宣洩，</a:t>
            </a:r>
            <a:r>
              <a:rPr lang="zh-TW" altLang="en-US" sz="1600" dirty="0" smtClean="0"/>
              <a:t>其中若有發生積</a:t>
            </a:r>
            <a:r>
              <a:rPr lang="zh-TW" altLang="en-US" sz="1600" dirty="0"/>
              <a:t>淹水不退時，則須藉由移動式抽水機進行排水作業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移動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式抽水機功能運作說明：</a:t>
            </a:r>
            <a:r>
              <a:rPr lang="zh-TW" altLang="en-US" b="1" dirty="0"/>
              <a:t/>
            </a:r>
            <a:br>
              <a:rPr lang="zh-TW" altLang="en-US" b="1" dirty="0"/>
            </a:br>
            <a:r>
              <a:rPr lang="zh-TW" altLang="en-US" dirty="0"/>
              <a:t>移動式抽水機不同於一般沉水式抽水機，係利用</a:t>
            </a:r>
            <a:r>
              <a:rPr lang="zh-TW" altLang="en-US" dirty="0" smtClean="0"/>
              <a:t>動力機械驅動</a:t>
            </a:r>
            <a:r>
              <a:rPr lang="zh-TW" altLang="en-US" dirty="0"/>
              <a:t>真空泵</a:t>
            </a:r>
            <a:r>
              <a:rPr lang="zh-TW" altLang="en-US" dirty="0" smtClean="0"/>
              <a:t>，在排除管件內部空氣後可利用大氣壓力差達到免</a:t>
            </a:r>
            <a:r>
              <a:rPr lang="zh-TW" altLang="en-US" dirty="0"/>
              <a:t>灌水自吸動作</a:t>
            </a:r>
            <a:r>
              <a:rPr lang="zh-TW" altLang="en-US" dirty="0" smtClean="0"/>
              <a:t>，並進行後續排水</a:t>
            </a:r>
            <a:r>
              <a:rPr lang="zh-TW" altLang="en-US" dirty="0"/>
              <a:t>之功能。</a:t>
            </a:r>
            <a:r>
              <a:rPr lang="zh-TW" altLang="en-US" dirty="0" smtClean="0"/>
              <a:t>故移動式抽水機機動性較高</a:t>
            </a:r>
            <a:r>
              <a:rPr lang="zh-TW" altLang="en-US" dirty="0" smtClean="0">
                <a:latin typeface="新細明體"/>
                <a:ea typeface="新細明體"/>
              </a:rPr>
              <a:t>，可將機組</a:t>
            </a:r>
            <a:r>
              <a:rPr lang="zh-TW" altLang="en-US" dirty="0" smtClean="0"/>
              <a:t>載運</a:t>
            </a:r>
            <a:r>
              <a:rPr lang="zh-TW" altLang="en-US" dirty="0"/>
              <a:t>至現場組裝管路後</a:t>
            </a:r>
            <a:r>
              <a:rPr lang="zh-TW" altLang="en-US" dirty="0" smtClean="0"/>
              <a:t>，在短時間內就能進行抽水作業。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0460" y="3356992"/>
            <a:ext cx="87320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本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局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歷年維護投標廠商涉及抽水機協力廠商清冊：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r>
              <a:rPr lang="en-US" altLang="zh-TW" dirty="0"/>
              <a:t>1.</a:t>
            </a:r>
            <a:r>
              <a:rPr lang="zh-TW" altLang="en-US" dirty="0"/>
              <a:t>高豐五金機械股份有限公司</a:t>
            </a:r>
            <a:r>
              <a:rPr lang="en-US" altLang="zh-TW" dirty="0"/>
              <a:t>07-3581018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泉溢電機工廠股份有限公司</a:t>
            </a:r>
            <a:r>
              <a:rPr lang="en-US" altLang="zh-TW" dirty="0"/>
              <a:t>04-22627171</a:t>
            </a: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新宏興營造股份有限公司 </a:t>
            </a:r>
            <a:r>
              <a:rPr lang="en-US" altLang="zh-TW" dirty="0" smtClean="0"/>
              <a:t>07-7875756</a:t>
            </a:r>
          </a:p>
          <a:p>
            <a:r>
              <a:rPr lang="en-US" altLang="zh-TW" dirty="0"/>
              <a:t>4</a:t>
            </a:r>
            <a:r>
              <a:rPr lang="en-US" altLang="zh-TW" dirty="0" smtClean="0"/>
              <a:t>.</a:t>
            </a:r>
            <a:r>
              <a:rPr lang="zh-TW" altLang="en-US" dirty="0" smtClean="0"/>
              <a:t>真毅營造有限公司   </a:t>
            </a:r>
            <a:r>
              <a:rPr lang="en-US" altLang="zh-TW" dirty="0" smtClean="0"/>
              <a:t>07-2269525</a:t>
            </a:r>
          </a:p>
          <a:p>
            <a:r>
              <a:rPr lang="en-US" altLang="zh-TW" dirty="0"/>
              <a:t>5</a:t>
            </a:r>
            <a:r>
              <a:rPr lang="en-US" altLang="zh-TW" dirty="0" smtClean="0"/>
              <a:t>.</a:t>
            </a:r>
            <a:r>
              <a:rPr lang="zh-TW" altLang="en-US" dirty="0" smtClean="0"/>
              <a:t>全基工程有限公司  </a:t>
            </a:r>
            <a:r>
              <a:rPr lang="en-US" altLang="zh-TW" dirty="0" smtClean="0"/>
              <a:t>07-7879568</a:t>
            </a:r>
          </a:p>
          <a:p>
            <a:r>
              <a:rPr lang="en-US" altLang="zh-TW" dirty="0"/>
              <a:t>6</a:t>
            </a:r>
            <a:r>
              <a:rPr lang="en-US" altLang="zh-TW" dirty="0" smtClean="0"/>
              <a:t>.</a:t>
            </a:r>
            <a:r>
              <a:rPr lang="zh-TW" altLang="en-US" dirty="0" smtClean="0"/>
              <a:t>永冠成工程有限公司 </a:t>
            </a:r>
            <a:r>
              <a:rPr lang="en-US" altLang="zh-TW" dirty="0" smtClean="0"/>
              <a:t>07-75506369</a:t>
            </a:r>
          </a:p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高輝營造工程股份有限公司 </a:t>
            </a:r>
            <a:r>
              <a:rPr lang="en-US" altLang="zh-TW" dirty="0" smtClean="0"/>
              <a:t>07-3723079</a:t>
            </a:r>
          </a:p>
          <a:p>
            <a:r>
              <a:rPr lang="en-US" altLang="zh-TW" dirty="0" smtClean="0"/>
              <a:t>8.</a:t>
            </a:r>
            <a:r>
              <a:rPr lang="zh-TW" altLang="en-US" dirty="0"/>
              <a:t>大鼎幫浦有限公司  </a:t>
            </a:r>
            <a:r>
              <a:rPr lang="en-US" altLang="zh-TW" dirty="0"/>
              <a:t>07-3839829</a:t>
            </a:r>
          </a:p>
          <a:p>
            <a:r>
              <a:rPr lang="en-US" altLang="zh-TW" dirty="0" smtClean="0"/>
              <a:t>9.</a:t>
            </a:r>
            <a:r>
              <a:rPr lang="zh-TW" altLang="en-US" dirty="0"/>
              <a:t>同得企業有限公司  </a:t>
            </a:r>
            <a:r>
              <a:rPr lang="en-US" altLang="zh-TW" dirty="0"/>
              <a:t>07-6155208</a:t>
            </a:r>
          </a:p>
          <a:p>
            <a:r>
              <a:rPr lang="en-US" altLang="zh-TW" dirty="0" smtClean="0"/>
              <a:t>10.</a:t>
            </a:r>
            <a:r>
              <a:rPr lang="zh-TW" altLang="en-US" dirty="0"/>
              <a:t>慶良水電有限公司 </a:t>
            </a:r>
            <a:r>
              <a:rPr lang="en-US" altLang="zh-TW" dirty="0" smtClean="0"/>
              <a:t>07-6254816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5009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="" xmlns:a16="http://schemas.microsoft.com/office/drawing/2014/main" id="{2C8606DB-748A-48C8-98A5-AFF54E95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389" y="112556"/>
            <a:ext cx="6913533" cy="39484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016" tIns="10008" rIns="20016" bIns="10008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zh-TW" altLang="en-US" sz="2600" dirty="0">
                <a:solidFill>
                  <a:srgbClr val="FFFFFF"/>
                </a:solidFill>
              </a:rPr>
              <a:t>二、家戶淹水</a:t>
            </a:r>
            <a:r>
              <a:rPr lang="zh-TW" altLang="zh-TW" sz="2600" dirty="0">
                <a:solidFill>
                  <a:srgbClr val="FFFFFF"/>
                </a:solidFill>
              </a:rPr>
              <a:t>救災</a:t>
            </a:r>
            <a:r>
              <a:rPr lang="zh-TW" altLang="en-US" sz="2600" dirty="0">
                <a:solidFill>
                  <a:srgbClr val="FFFFFF"/>
                </a:solidFill>
              </a:rPr>
              <a:t>作業</a:t>
            </a:r>
            <a:r>
              <a:rPr lang="zh-TW" altLang="zh-TW" sz="2600" dirty="0">
                <a:solidFill>
                  <a:srgbClr val="FFFFFF"/>
                </a:solidFill>
              </a:rPr>
              <a:t>分工</a:t>
            </a:r>
            <a:r>
              <a:rPr lang="zh-TW" altLang="en-US" sz="2600" dirty="0">
                <a:solidFill>
                  <a:srgbClr val="FFFFFF"/>
                </a:solidFill>
              </a:rPr>
              <a:t>（民政局、水利局）</a:t>
            </a:r>
          </a:p>
        </p:txBody>
      </p:sp>
      <p:sp>
        <p:nvSpPr>
          <p:cNvPr id="13" name="直線接點 135"/>
          <p:cNvSpPr/>
          <p:nvPr/>
        </p:nvSpPr>
        <p:spPr>
          <a:xfrm flipV="1">
            <a:off x="160461" y="620688"/>
            <a:ext cx="8876036" cy="34625"/>
          </a:xfrm>
          <a:prstGeom prst="line">
            <a:avLst/>
          </a:prstGeom>
          <a:ln w="57150">
            <a:solidFill>
              <a:srgbClr val="222A35"/>
            </a:solidFill>
            <a:miter/>
          </a:ln>
        </p:spPr>
        <p:txBody>
          <a:bodyPr lIns="45704" tIns="45705" rIns="45704" bIns="45705"/>
          <a:lstStyle/>
          <a:p>
            <a:endParaRPr/>
          </a:p>
        </p:txBody>
      </p:sp>
      <p:sp>
        <p:nvSpPr>
          <p:cNvPr id="47" name="標題 1"/>
          <p:cNvSpPr txBox="1">
            <a:spLocks/>
          </p:cNvSpPr>
          <p:nvPr/>
        </p:nvSpPr>
        <p:spPr>
          <a:xfrm>
            <a:off x="766797" y="18601"/>
            <a:ext cx="7931224" cy="706090"/>
          </a:xfrm>
          <a:prstGeom prst="rect">
            <a:avLst/>
          </a:prstGeom>
          <a:effectLst/>
        </p:spPr>
        <p:txBody>
          <a:bodyPr lIns="20016" tIns="10008" rIns="20016" bIns="10008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 kern="1200"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/>
            <a:r>
              <a:rPr kumimoji="0" lang="zh-TW" altLang="en-US" dirty="0" smtClean="0"/>
              <a:t>移動式抽水機簡介</a:t>
            </a:r>
            <a:endParaRPr kumimoji="0"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3294"/>
              </p:ext>
            </p:extLst>
          </p:nvPr>
        </p:nvGraphicFramePr>
        <p:xfrm>
          <a:off x="251520" y="970690"/>
          <a:ext cx="5734162" cy="469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376264"/>
                <a:gridCol w="1989746"/>
              </a:tblGrid>
              <a:tr h="72008">
                <a:tc>
                  <a:txBody>
                    <a:bodyPr/>
                    <a:lstStyle/>
                    <a:p>
                      <a:pPr marL="0" marR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分級</a:t>
                      </a: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應用區域</a:t>
                      </a: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實際案例</a:t>
                      </a: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367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12</a:t>
                      </a:r>
                      <a:r>
                        <a:rPr lang="zh-TW" altLang="en-US" b="1" dirty="0" smtClean="0"/>
                        <a:t>英吋</a:t>
                      </a:r>
                      <a:endParaRPr lang="en-US" altLang="zh-TW" b="1" dirty="0" smtClean="0"/>
                    </a:p>
                    <a:p>
                      <a:pPr algn="ctr"/>
                      <a:r>
                        <a:rPr lang="zh-TW" altLang="en-US" b="1" dirty="0" smtClean="0"/>
                        <a:t>大型移動式</a:t>
                      </a:r>
                      <a:endParaRPr lang="en-US" altLang="zh-TW" b="1" dirty="0" smtClean="0"/>
                    </a:p>
                    <a:p>
                      <a:pPr algn="ctr"/>
                      <a:r>
                        <a:rPr lang="zh-TW" altLang="en-US" b="1" dirty="0" smtClean="0"/>
                        <a:t>抽水機</a:t>
                      </a:r>
                      <a:endParaRPr lang="zh-TW" altLang="en-US" b="1" dirty="0"/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河海堤或一般道路淹水部分</a:t>
                      </a:r>
                      <a:endParaRPr lang="zh-TW" altLang="en-US" sz="1800" b="1" dirty="0" smtClean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800" b="1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6</a:t>
                      </a:r>
                      <a:r>
                        <a:rPr lang="zh-TW" altLang="en-US" b="1" dirty="0" smtClean="0"/>
                        <a:t>英吋</a:t>
                      </a:r>
                      <a:endParaRPr lang="en-US" altLang="zh-TW" b="1" dirty="0" smtClean="0"/>
                    </a:p>
                    <a:p>
                      <a:pPr algn="ctr"/>
                      <a:r>
                        <a:rPr lang="zh-TW" altLang="en-US" b="1" dirty="0" smtClean="0"/>
                        <a:t>中型移動式抽水機</a:t>
                      </a: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大樓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以內、地下道人孔蓋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以內</a:t>
                      </a:r>
                      <a:endParaRPr lang="zh-TW" altLang="en-US" sz="1800" b="1" dirty="0" smtClean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800" b="1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3</a:t>
                      </a:r>
                      <a:r>
                        <a:rPr lang="zh-TW" altLang="en-US" b="1" smtClean="0"/>
                        <a:t>英吋以下</a:t>
                      </a:r>
                      <a:endParaRPr lang="en-US" altLang="zh-TW" b="1" dirty="0" smtClean="0"/>
                    </a:p>
                    <a:p>
                      <a:pPr algn="ctr"/>
                      <a:r>
                        <a:rPr lang="zh-TW" altLang="en-US" b="1" dirty="0" smtClean="0"/>
                        <a:t>小型移動式抽水機</a:t>
                      </a:r>
                      <a:endParaRPr lang="en-US" altLang="zh-TW" b="1" dirty="0" smtClean="0"/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工作面狹小處、超過大樓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以下</a:t>
                      </a:r>
                      <a:endParaRPr lang="zh-TW" altLang="en-US" sz="1800" b="1" dirty="0" smtClean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800" b="1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9534" marR="19534" marT="10357" marB="10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80" y="2780928"/>
            <a:ext cx="1872208" cy="140447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80" y="4269037"/>
            <a:ext cx="1855862" cy="139221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80" y="1268760"/>
            <a:ext cx="1906672" cy="14303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64001" y="620688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移動式抽水機應用時機：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3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28481</TotalTime>
  <Words>249</Words>
  <Application>Microsoft Office PowerPoint</Application>
  <PresentationFormat>如螢幕大小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Office 佈景主題</vt:lpstr>
      <vt:lpstr>自訂設計</vt:lpstr>
      <vt:lpstr>1_自訂設計</vt:lpstr>
      <vt:lpstr>二、家戶淹水救災作業分工（民政局、水利局）</vt:lpstr>
      <vt:lpstr>二、家戶淹水救災作業分工（民政局、水利局）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WRB-18-76</dc:creator>
  <cp:lastModifiedBy>USER</cp:lastModifiedBy>
  <cp:revision>916</cp:revision>
  <cp:lastPrinted>2024-09-19T08:47:05Z</cp:lastPrinted>
  <dcterms:created xsi:type="dcterms:W3CDTF">2020-04-01T03:54:14Z</dcterms:created>
  <dcterms:modified xsi:type="dcterms:W3CDTF">2024-10-08T03:32:03Z</dcterms:modified>
</cp:coreProperties>
</file>