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2"/>
    <p:sldMasterId id="2147483804" r:id="rId3"/>
  </p:sldMasterIdLst>
  <p:notesMasterIdLst>
    <p:notesMasterId r:id="rId26"/>
  </p:notesMasterIdLst>
  <p:sldIdLst>
    <p:sldId id="257" r:id="rId4"/>
    <p:sldId id="259" r:id="rId5"/>
    <p:sldId id="260" r:id="rId6"/>
    <p:sldId id="293" r:id="rId7"/>
    <p:sldId id="378" r:id="rId8"/>
    <p:sldId id="294" r:id="rId9"/>
    <p:sldId id="379" r:id="rId10"/>
    <p:sldId id="380" r:id="rId11"/>
    <p:sldId id="381" r:id="rId12"/>
    <p:sldId id="382" r:id="rId13"/>
    <p:sldId id="383" r:id="rId14"/>
    <p:sldId id="384" r:id="rId15"/>
    <p:sldId id="308" r:id="rId16"/>
    <p:sldId id="309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9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51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854" y="1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9AF36-1CF4-4AD0-B464-DE74E97BD33C}" type="doc">
      <dgm:prSet loTypeId="urn:microsoft.com/office/officeart/2005/8/layout/chevron1" loCatId="process" qsTypeId="urn:microsoft.com/office/officeart/2005/8/quickstyle/simple4" qsCatId="simple" csTypeId="urn:microsoft.com/office/officeart/2005/8/colors/colorful5" csCatId="colorful" phldr="1"/>
      <dgm:spPr/>
    </dgm:pt>
    <dgm:pt modelId="{1143A555-4605-4414-9071-6EECB9519CB6}">
      <dgm:prSet phldrT="[文字]"/>
      <dgm:spPr/>
      <dgm:t>
        <a:bodyPr/>
        <a:lstStyle/>
        <a:p>
          <a:r>
            <a:rPr lang="zh-TW" altLang="en-US" b="1" baseline="0" dirty="0">
              <a:latin typeface="Arial" panose="020B0604020202020204" pitchFamily="34" charset="0"/>
              <a:ea typeface="微軟正黑體" panose="020B0604030504040204" pitchFamily="34" charset="-120"/>
            </a:rPr>
            <a:t>鍵入帳號密碼</a:t>
          </a:r>
        </a:p>
      </dgm:t>
    </dgm:pt>
    <dgm:pt modelId="{6B5BA42D-7F87-40AF-B19E-336E3B04D36D}" type="parTrans" cxnId="{63E2C4F6-F6CA-43E6-AF07-D931DB149552}">
      <dgm:prSet/>
      <dgm:spPr/>
      <dgm:t>
        <a:bodyPr/>
        <a:lstStyle/>
        <a:p>
          <a:endParaRPr lang="zh-TW" altLang="en-US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E23423B0-E853-4FC1-81F2-ACF4EDD40ED9}" type="sibTrans" cxnId="{63E2C4F6-F6CA-43E6-AF07-D931DB149552}">
      <dgm:prSet/>
      <dgm:spPr/>
      <dgm:t>
        <a:bodyPr/>
        <a:lstStyle/>
        <a:p>
          <a:endParaRPr lang="zh-TW" altLang="en-US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6FA01054-295E-4DA2-B373-853C6E59220C}">
      <dgm:prSet phldrT="[文字]"/>
      <dgm:spPr/>
      <dgm:t>
        <a:bodyPr/>
        <a:lstStyle/>
        <a:p>
          <a:r>
            <a:rPr lang="zh-TW" altLang="en-US" b="1" baseline="0" dirty="0">
              <a:latin typeface="Arial" panose="020B0604020202020204" pitchFamily="34" charset="0"/>
              <a:ea typeface="微軟正黑體" panose="020B0604030504040204" pitchFamily="34" charset="-120"/>
            </a:rPr>
            <a:t>鍵入驗證碼</a:t>
          </a:r>
        </a:p>
      </dgm:t>
    </dgm:pt>
    <dgm:pt modelId="{598BE195-2844-4C5E-A036-3E76F10993EC}" type="parTrans" cxnId="{60F7C62B-C28C-48F2-B158-76CF17C1D58F}">
      <dgm:prSet/>
      <dgm:spPr/>
      <dgm:t>
        <a:bodyPr/>
        <a:lstStyle/>
        <a:p>
          <a:endParaRPr lang="zh-TW" altLang="en-US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BC80DF8B-34C3-47F9-B2C5-CC7A57F1E29B}" type="sibTrans" cxnId="{60F7C62B-C28C-48F2-B158-76CF17C1D58F}">
      <dgm:prSet/>
      <dgm:spPr/>
      <dgm:t>
        <a:bodyPr/>
        <a:lstStyle/>
        <a:p>
          <a:endParaRPr lang="zh-TW" altLang="en-US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05294BF7-3B40-4DDF-96C7-B610E304EC5B}">
      <dgm:prSet phldrT="[文字]"/>
      <dgm:spPr/>
      <dgm:t>
        <a:bodyPr/>
        <a:lstStyle/>
        <a:p>
          <a:r>
            <a:rPr lang="zh-TW" altLang="en-US" b="1" baseline="0" dirty="0">
              <a:latin typeface="Arial" panose="020B0604020202020204" pitchFamily="34" charset="0"/>
              <a:ea typeface="微軟正黑體" panose="020B0604030504040204" pitchFamily="34" charset="-120"/>
            </a:rPr>
            <a:t>登入系統</a:t>
          </a:r>
        </a:p>
      </dgm:t>
    </dgm:pt>
    <dgm:pt modelId="{7D66145E-A1F4-4508-92D7-508CD0803F6C}" type="parTrans" cxnId="{5E9C110D-7601-4268-A479-D03A69D3092D}">
      <dgm:prSet/>
      <dgm:spPr/>
      <dgm:t>
        <a:bodyPr/>
        <a:lstStyle/>
        <a:p>
          <a:endParaRPr lang="zh-TW" altLang="en-US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A6623C61-7FB9-4FAB-8978-D7B430A1118C}" type="sibTrans" cxnId="{5E9C110D-7601-4268-A479-D03A69D3092D}">
      <dgm:prSet/>
      <dgm:spPr/>
      <dgm:t>
        <a:bodyPr/>
        <a:lstStyle/>
        <a:p>
          <a:endParaRPr lang="zh-TW" altLang="en-US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34BA7E63-CC35-4E64-B09D-DF86CE8E9832}" type="pres">
      <dgm:prSet presAssocID="{B569AF36-1CF4-4AD0-B464-DE74E97BD33C}" presName="Name0" presStyleCnt="0">
        <dgm:presLayoutVars>
          <dgm:dir/>
          <dgm:animLvl val="lvl"/>
          <dgm:resizeHandles val="exact"/>
        </dgm:presLayoutVars>
      </dgm:prSet>
      <dgm:spPr/>
    </dgm:pt>
    <dgm:pt modelId="{3C30289D-4330-4E27-92AD-4AD7FFA82705}" type="pres">
      <dgm:prSet presAssocID="{1143A555-4605-4414-9071-6EECB9519CB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FAA1393-9723-4B48-86F5-D253037E9530}" type="pres">
      <dgm:prSet presAssocID="{E23423B0-E853-4FC1-81F2-ACF4EDD40ED9}" presName="parTxOnlySpace" presStyleCnt="0"/>
      <dgm:spPr/>
    </dgm:pt>
    <dgm:pt modelId="{C85735CB-BF0C-4D35-A48D-087C87066740}" type="pres">
      <dgm:prSet presAssocID="{6FA01054-295E-4DA2-B373-853C6E59220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FE8497C-D715-4779-B851-8634C5838482}" type="pres">
      <dgm:prSet presAssocID="{BC80DF8B-34C3-47F9-B2C5-CC7A57F1E29B}" presName="parTxOnlySpace" presStyleCnt="0"/>
      <dgm:spPr/>
    </dgm:pt>
    <dgm:pt modelId="{CD184FAD-D5E3-417F-8300-562758FBF870}" type="pres">
      <dgm:prSet presAssocID="{05294BF7-3B40-4DDF-96C7-B610E304EC5B}" presName="parTxOnly" presStyleLbl="node1" presStyleIdx="2" presStyleCnt="3" custLinFactNeighborX="42886" custLinFactNeighborY="-28070">
        <dgm:presLayoutVars>
          <dgm:chMax val="0"/>
          <dgm:chPref val="0"/>
          <dgm:bulletEnabled val="1"/>
        </dgm:presLayoutVars>
      </dgm:prSet>
      <dgm:spPr/>
    </dgm:pt>
  </dgm:ptLst>
  <dgm:cxnLst>
    <dgm:cxn modelId="{5E9C110D-7601-4268-A479-D03A69D3092D}" srcId="{B569AF36-1CF4-4AD0-B464-DE74E97BD33C}" destId="{05294BF7-3B40-4DDF-96C7-B610E304EC5B}" srcOrd="2" destOrd="0" parTransId="{7D66145E-A1F4-4508-92D7-508CD0803F6C}" sibTransId="{A6623C61-7FB9-4FAB-8978-D7B430A1118C}"/>
    <dgm:cxn modelId="{60F7C62B-C28C-48F2-B158-76CF17C1D58F}" srcId="{B569AF36-1CF4-4AD0-B464-DE74E97BD33C}" destId="{6FA01054-295E-4DA2-B373-853C6E59220C}" srcOrd="1" destOrd="0" parTransId="{598BE195-2844-4C5E-A036-3E76F10993EC}" sibTransId="{BC80DF8B-34C3-47F9-B2C5-CC7A57F1E29B}"/>
    <dgm:cxn modelId="{00F5656D-9644-4A84-AB98-5D92A6867AB5}" type="presOf" srcId="{B569AF36-1CF4-4AD0-B464-DE74E97BD33C}" destId="{34BA7E63-CC35-4E64-B09D-DF86CE8E9832}" srcOrd="0" destOrd="0" presId="urn:microsoft.com/office/officeart/2005/8/layout/chevron1"/>
    <dgm:cxn modelId="{DC8197AE-3B5D-4BAF-A40E-58ACB01911D7}" type="presOf" srcId="{1143A555-4605-4414-9071-6EECB9519CB6}" destId="{3C30289D-4330-4E27-92AD-4AD7FFA82705}" srcOrd="0" destOrd="0" presId="urn:microsoft.com/office/officeart/2005/8/layout/chevron1"/>
    <dgm:cxn modelId="{51BD4BE4-6B46-4F37-A140-BA58D77995BE}" type="presOf" srcId="{05294BF7-3B40-4DDF-96C7-B610E304EC5B}" destId="{CD184FAD-D5E3-417F-8300-562758FBF870}" srcOrd="0" destOrd="0" presId="urn:microsoft.com/office/officeart/2005/8/layout/chevron1"/>
    <dgm:cxn modelId="{02F87AEB-F680-4501-9F83-7C27248B7E5A}" type="presOf" srcId="{6FA01054-295E-4DA2-B373-853C6E59220C}" destId="{C85735CB-BF0C-4D35-A48D-087C87066740}" srcOrd="0" destOrd="0" presId="urn:microsoft.com/office/officeart/2005/8/layout/chevron1"/>
    <dgm:cxn modelId="{63E2C4F6-F6CA-43E6-AF07-D931DB149552}" srcId="{B569AF36-1CF4-4AD0-B464-DE74E97BD33C}" destId="{1143A555-4605-4414-9071-6EECB9519CB6}" srcOrd="0" destOrd="0" parTransId="{6B5BA42D-7F87-40AF-B19E-336E3B04D36D}" sibTransId="{E23423B0-E853-4FC1-81F2-ACF4EDD40ED9}"/>
    <dgm:cxn modelId="{B83F74B7-03C9-43FC-9B34-681D7B470FF0}" type="presParOf" srcId="{34BA7E63-CC35-4E64-B09D-DF86CE8E9832}" destId="{3C30289D-4330-4E27-92AD-4AD7FFA82705}" srcOrd="0" destOrd="0" presId="urn:microsoft.com/office/officeart/2005/8/layout/chevron1"/>
    <dgm:cxn modelId="{35E3BDBF-623E-4C3B-8C8D-248D0B8D706C}" type="presParOf" srcId="{34BA7E63-CC35-4E64-B09D-DF86CE8E9832}" destId="{CFAA1393-9723-4B48-86F5-D253037E9530}" srcOrd="1" destOrd="0" presId="urn:microsoft.com/office/officeart/2005/8/layout/chevron1"/>
    <dgm:cxn modelId="{1344C74C-373F-4B70-B7CC-59717B175B88}" type="presParOf" srcId="{34BA7E63-CC35-4E64-B09D-DF86CE8E9832}" destId="{C85735CB-BF0C-4D35-A48D-087C87066740}" srcOrd="2" destOrd="0" presId="urn:microsoft.com/office/officeart/2005/8/layout/chevron1"/>
    <dgm:cxn modelId="{46E2C601-B4C6-4A53-8128-436DC4FF431E}" type="presParOf" srcId="{34BA7E63-CC35-4E64-B09D-DF86CE8E9832}" destId="{4FE8497C-D715-4779-B851-8634C5838482}" srcOrd="3" destOrd="0" presId="urn:microsoft.com/office/officeart/2005/8/layout/chevron1"/>
    <dgm:cxn modelId="{CC272E85-B85D-42F4-A538-D251DB408B0B}" type="presParOf" srcId="{34BA7E63-CC35-4E64-B09D-DF86CE8E9832}" destId="{CD184FAD-D5E3-417F-8300-562758FBF87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0289D-4330-4E27-92AD-4AD7FFA82705}">
      <dsp:nvSpPr>
        <dsp:cNvPr id="0" name=""/>
        <dsp:cNvSpPr/>
      </dsp:nvSpPr>
      <dsp:spPr>
        <a:xfrm>
          <a:off x="2623" y="0"/>
          <a:ext cx="3196605" cy="76648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b="1" kern="1200" baseline="0" dirty="0">
              <a:latin typeface="Arial" panose="020B0604020202020204" pitchFamily="34" charset="0"/>
              <a:ea typeface="微軟正黑體" panose="020B0604030504040204" pitchFamily="34" charset="-120"/>
            </a:rPr>
            <a:t>鍵入帳號密碼</a:t>
          </a:r>
        </a:p>
      </dsp:txBody>
      <dsp:txXfrm>
        <a:off x="385864" y="0"/>
        <a:ext cx="2430123" cy="766482"/>
      </dsp:txXfrm>
    </dsp:sp>
    <dsp:sp modelId="{C85735CB-BF0C-4D35-A48D-087C87066740}">
      <dsp:nvSpPr>
        <dsp:cNvPr id="0" name=""/>
        <dsp:cNvSpPr/>
      </dsp:nvSpPr>
      <dsp:spPr>
        <a:xfrm>
          <a:off x="2879568" y="0"/>
          <a:ext cx="3196605" cy="766482"/>
        </a:xfrm>
        <a:prstGeom prst="chevron">
          <a:avLst/>
        </a:prstGeom>
        <a:gradFill rotWithShape="0">
          <a:gsLst>
            <a:gs pos="0">
              <a:schemeClr val="accent5">
                <a:hueOff val="-1519836"/>
                <a:satOff val="1607"/>
                <a:lumOff val="-2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519836"/>
                <a:satOff val="1607"/>
                <a:lumOff val="-2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519836"/>
                <a:satOff val="1607"/>
                <a:lumOff val="-2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b="1" kern="1200" baseline="0" dirty="0">
              <a:latin typeface="Arial" panose="020B0604020202020204" pitchFamily="34" charset="0"/>
              <a:ea typeface="微軟正黑體" panose="020B0604030504040204" pitchFamily="34" charset="-120"/>
            </a:rPr>
            <a:t>鍵入驗證碼</a:t>
          </a:r>
        </a:p>
      </dsp:txBody>
      <dsp:txXfrm>
        <a:off x="3262809" y="0"/>
        <a:ext cx="2430123" cy="766482"/>
      </dsp:txXfrm>
    </dsp:sp>
    <dsp:sp modelId="{CD184FAD-D5E3-417F-8300-562758FBF870}">
      <dsp:nvSpPr>
        <dsp:cNvPr id="0" name=""/>
        <dsp:cNvSpPr/>
      </dsp:nvSpPr>
      <dsp:spPr>
        <a:xfrm>
          <a:off x="5759136" y="0"/>
          <a:ext cx="3196605" cy="766482"/>
        </a:xfrm>
        <a:prstGeom prst="chevron">
          <a:avLst/>
        </a:prstGeom>
        <a:gradFill rotWithShape="0">
          <a:gsLst>
            <a:gs pos="0">
              <a:schemeClr val="accent5">
                <a:hueOff val="-3039673"/>
                <a:satOff val="3213"/>
                <a:lumOff val="-5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9673"/>
                <a:satOff val="3213"/>
                <a:lumOff val="-5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9673"/>
                <a:satOff val="3213"/>
                <a:lumOff val="-5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b="1" kern="1200" baseline="0" dirty="0">
              <a:latin typeface="Arial" panose="020B0604020202020204" pitchFamily="34" charset="0"/>
              <a:ea typeface="微軟正黑體" panose="020B0604030504040204" pitchFamily="34" charset="-120"/>
            </a:rPr>
            <a:t>登入系統</a:t>
          </a:r>
        </a:p>
      </dsp:txBody>
      <dsp:txXfrm>
        <a:off x="6142377" y="0"/>
        <a:ext cx="2430123" cy="766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505FA-A666-4D86-91E5-3408A3DC765B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F2C2A-5598-465B-BCFB-5DF5D99A6E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787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19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19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00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537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分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 userDrawn="1">
            <p:custDataLst>
              <p:custData r:id="rId1"/>
            </p:custDataLst>
          </p:nvPr>
        </p:nvGrpSpPr>
        <p:grpSpPr>
          <a:xfrm>
            <a:off x="-1" y="0"/>
            <a:ext cx="8801095" cy="6858000"/>
            <a:chOff x="-1" y="0"/>
            <a:chExt cx="8801095" cy="6858000"/>
          </a:xfrm>
        </p:grpSpPr>
        <p:sp>
          <p:nvSpPr>
            <p:cNvPr id="4" name="直角三角形 3"/>
            <p:cNvSpPr/>
            <p:nvPr/>
          </p:nvSpPr>
          <p:spPr>
            <a:xfrm>
              <a:off x="4383740" y="0"/>
              <a:ext cx="2084295" cy="6858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0"/>
              <a:ext cx="4383740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6" name="矩形 5"/>
            <p:cNvSpPr/>
            <p:nvPr/>
          </p:nvSpPr>
          <p:spPr>
            <a:xfrm>
              <a:off x="1299883" y="2751433"/>
              <a:ext cx="6983502" cy="7227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7" name="直角三角形 6"/>
            <p:cNvSpPr/>
            <p:nvPr/>
          </p:nvSpPr>
          <p:spPr>
            <a:xfrm>
              <a:off x="3635187" y="0"/>
              <a:ext cx="2084295" cy="68580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635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-1" y="0"/>
              <a:ext cx="3635187" cy="685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9" name="矩形 8"/>
            <p:cNvSpPr/>
            <p:nvPr/>
          </p:nvSpPr>
          <p:spPr>
            <a:xfrm>
              <a:off x="1817592" y="1258810"/>
              <a:ext cx="6983502" cy="149262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707339" y="0"/>
              <a:ext cx="2084295" cy="6858000"/>
            </a:xfrm>
            <a:prstGeom prst="rt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635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0"/>
              <a:ext cx="2707338" cy="685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60991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簡報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4000" cy="7684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" dist="127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直角三角形 3"/>
          <p:cNvSpPr/>
          <p:nvPr userDrawn="1"/>
        </p:nvSpPr>
        <p:spPr>
          <a:xfrm flipH="1">
            <a:off x="0" y="321129"/>
            <a:ext cx="9144000" cy="447274"/>
          </a:xfrm>
          <a:prstGeom prst="rtTriangle">
            <a:avLst/>
          </a:prstGeom>
          <a:solidFill>
            <a:schemeClr val="accent6">
              <a:lumMod val="50000"/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五邊形 11"/>
          <p:cNvSpPr/>
          <p:nvPr userDrawn="1"/>
        </p:nvSpPr>
        <p:spPr>
          <a:xfrm flipH="1">
            <a:off x="7836460" y="0"/>
            <a:ext cx="523767" cy="768403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8360228" y="0"/>
            <a:ext cx="783771" cy="7684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696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簡報首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 rot="5400000">
            <a:off x="3597087" y="1311092"/>
            <a:ext cx="1949823" cy="9143999"/>
          </a:xfrm>
          <a:prstGeom prst="triangle">
            <a:avLst>
              <a:gd name="adj" fmla="val 10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25400" dir="16200000" sx="101000" sy="101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等腰三角形 3"/>
          <p:cNvSpPr/>
          <p:nvPr userDrawn="1"/>
        </p:nvSpPr>
        <p:spPr>
          <a:xfrm>
            <a:off x="1" y="4171408"/>
            <a:ext cx="9144000" cy="2686595"/>
          </a:xfrm>
          <a:prstGeom prst="triangle">
            <a:avLst>
              <a:gd name="adj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12700" dir="16200000" sx="101000" sy="101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等腰三角形 4"/>
          <p:cNvSpPr/>
          <p:nvPr userDrawn="1"/>
        </p:nvSpPr>
        <p:spPr>
          <a:xfrm>
            <a:off x="0" y="4908177"/>
            <a:ext cx="9144000" cy="1949824"/>
          </a:xfrm>
          <a:prstGeom prst="triangle">
            <a:avLst>
              <a:gd name="adj" fmla="val 10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27000" dist="25400" dir="10800000" sx="102000" sy="102000" algn="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063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05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45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737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172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897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11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48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878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265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36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8" r:id="rId3"/>
    <p:sldLayoutId id="2147483807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tmp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tmp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/>
          <p:cNvSpPr txBox="1"/>
          <p:nvPr/>
        </p:nvSpPr>
        <p:spPr>
          <a:xfrm>
            <a:off x="539932" y="1041898"/>
            <a:ext cx="8229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高雄市水利局</a:t>
            </a:r>
            <a:endParaRPr lang="en-US" altLang="zh-TW" sz="5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接管用戶資料檢核模組</a:t>
            </a:r>
          </a:p>
        </p:txBody>
      </p:sp>
      <p:cxnSp>
        <p:nvCxnSpPr>
          <p:cNvPr id="28" name="直線接點 27"/>
          <p:cNvCxnSpPr>
            <a:cxnSpLocks/>
          </p:cNvCxnSpPr>
          <p:nvPr/>
        </p:nvCxnSpPr>
        <p:spPr>
          <a:xfrm flipV="1">
            <a:off x="539932" y="2891481"/>
            <a:ext cx="8229599" cy="5591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539932" y="3153958"/>
            <a:ext cx="689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2021.09.09 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教育訓練手冊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FCF5FA1-6105-41D7-A5F6-8EF74A67E38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3865" y="1122219"/>
            <a:ext cx="726594" cy="72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1C2EEA7-A298-4A31-A905-FE33844B6039}"/>
              </a:ext>
            </a:extLst>
          </p:cNvPr>
          <p:cNvSpPr txBox="1"/>
          <p:nvPr/>
        </p:nvSpPr>
        <p:spPr>
          <a:xfrm>
            <a:off x="573772" y="4023996"/>
            <a:ext cx="4793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視訊登入網址如下：https://meet.google.com/pxe-jswf-iva</a:t>
            </a:r>
          </a:p>
        </p:txBody>
      </p:sp>
    </p:spTree>
    <p:extLst>
      <p:ext uri="{BB962C8B-B14F-4D97-AF65-F5344CB8AC3E}">
        <p14:creationId xmlns:p14="http://schemas.microsoft.com/office/powerpoint/2010/main" val="3619346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一張含有 螢幕擷取畫面 的圖片&#10;&#10;自動產生的描述">
            <a:extLst>
              <a:ext uri="{FF2B5EF4-FFF2-40B4-BE49-F238E27FC236}">
                <a16:creationId xmlns:a16="http://schemas.microsoft.com/office/drawing/2014/main" id="{818D9BF9-4D91-4998-9796-8D5CE9B3E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34127"/>
            <a:ext cx="5589814" cy="235131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文字方塊 10"/>
          <p:cNvSpPr txBox="1"/>
          <p:nvPr/>
        </p:nvSpPr>
        <p:spPr>
          <a:xfrm>
            <a:off x="308919" y="60960"/>
            <a:ext cx="7501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用戶資料檢核模組步驟七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CF496A9-8405-404F-831A-5B8ED874DECD}"/>
              </a:ext>
            </a:extLst>
          </p:cNvPr>
          <p:cNvSpPr/>
          <p:nvPr/>
        </p:nvSpPr>
        <p:spPr>
          <a:xfrm>
            <a:off x="5257800" y="2297327"/>
            <a:ext cx="479852" cy="21727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圖說文字 31">
            <a:extLst>
              <a:ext uri="{FF2B5EF4-FFF2-40B4-BE49-F238E27FC236}">
                <a16:creationId xmlns:a16="http://schemas.microsoft.com/office/drawing/2014/main" id="{77ADC9AE-B185-4CA8-AEFC-86F676FC71C7}"/>
              </a:ext>
            </a:extLst>
          </p:cNvPr>
          <p:cNvSpPr/>
          <p:nvPr/>
        </p:nvSpPr>
        <p:spPr>
          <a:xfrm>
            <a:off x="5822933" y="1435143"/>
            <a:ext cx="2619287" cy="612648"/>
          </a:xfrm>
          <a:prstGeom prst="wedgeRectCallout">
            <a:avLst>
              <a:gd name="adj1" fmla="val -44364"/>
              <a:gd name="adj2" fmla="val 10468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檢核未通過狀態會改成自檢未過</a:t>
            </a:r>
          </a:p>
        </p:txBody>
      </p:sp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353099" y="3973202"/>
            <a:ext cx="5737651" cy="626011"/>
          </a:xfrm>
          <a:prstGeom prst="wedgeRectCallout">
            <a:avLst>
              <a:gd name="adj1" fmla="val 40455"/>
              <a:gd name="adj2" fmla="val -16967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可利用網頁檢視檢核成果或下載檢核成果做後續修正</a:t>
            </a:r>
          </a:p>
        </p:txBody>
      </p:sp>
      <p:pic>
        <p:nvPicPr>
          <p:cNvPr id="12" name="圖片 11" descr="一張含有 螢幕擷取畫面, 電腦, 螢幕, 監視器 的圖片&#10;&#10;自動產生的描述">
            <a:extLst>
              <a:ext uri="{FF2B5EF4-FFF2-40B4-BE49-F238E27FC236}">
                <a16:creationId xmlns:a16="http://schemas.microsoft.com/office/drawing/2014/main" id="{F55E9B58-FC1D-4651-8721-6544149A6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8" y="4751613"/>
            <a:ext cx="5737652" cy="193221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6" name="圖形 15" descr="手背向前食指朝右指">
            <a:extLst>
              <a:ext uri="{FF2B5EF4-FFF2-40B4-BE49-F238E27FC236}">
                <a16:creationId xmlns:a16="http://schemas.microsoft.com/office/drawing/2014/main" id="{F47B6EA9-1D09-4A3F-9A4B-AC724FB9D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8976" y="5412222"/>
            <a:ext cx="714638" cy="7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8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E824BB52-3E83-4540-B085-9A401B023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7" y="882626"/>
            <a:ext cx="6003471" cy="234881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文字方塊 10"/>
          <p:cNvSpPr txBox="1"/>
          <p:nvPr/>
        </p:nvSpPr>
        <p:spPr>
          <a:xfrm>
            <a:off x="302741" y="60960"/>
            <a:ext cx="750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用戶資料檢核模組步驟八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CF496A9-8405-404F-831A-5B8ED874DECD}"/>
              </a:ext>
            </a:extLst>
          </p:cNvPr>
          <p:cNvSpPr/>
          <p:nvPr/>
        </p:nvSpPr>
        <p:spPr>
          <a:xfrm>
            <a:off x="6138661" y="2220553"/>
            <a:ext cx="468967" cy="22506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圖說文字 31">
            <a:extLst>
              <a:ext uri="{FF2B5EF4-FFF2-40B4-BE49-F238E27FC236}">
                <a16:creationId xmlns:a16="http://schemas.microsoft.com/office/drawing/2014/main" id="{77ADC9AE-B185-4CA8-AEFC-86F676FC71C7}"/>
              </a:ext>
            </a:extLst>
          </p:cNvPr>
          <p:cNvSpPr/>
          <p:nvPr/>
        </p:nvSpPr>
        <p:spPr>
          <a:xfrm>
            <a:off x="6225705" y="1213863"/>
            <a:ext cx="2825767" cy="612648"/>
          </a:xfrm>
          <a:prstGeom prst="wedgeRectCallout">
            <a:avLst>
              <a:gd name="adj1" fmla="val -44364"/>
              <a:gd name="adj2" fmla="val 10468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檢核通過狀態會改成自檢通過</a:t>
            </a:r>
          </a:p>
        </p:txBody>
      </p:sp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2618014" y="3684815"/>
            <a:ext cx="3450964" cy="587828"/>
          </a:xfrm>
          <a:prstGeom prst="wedgeRectCallout">
            <a:avLst>
              <a:gd name="adj1" fmla="val 54334"/>
              <a:gd name="adj2" fmla="val -140305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第一階段通過後可列印檢核憑證送至水利局</a:t>
            </a:r>
          </a:p>
        </p:txBody>
      </p:sp>
      <p:pic>
        <p:nvPicPr>
          <p:cNvPr id="16" name="圖形 15" descr="手背向前食指朝右指">
            <a:extLst>
              <a:ext uri="{FF2B5EF4-FFF2-40B4-BE49-F238E27FC236}">
                <a16:creationId xmlns:a16="http://schemas.microsoft.com/office/drawing/2014/main" id="{F47B6EA9-1D09-4A3F-9A4B-AC724FB9D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3504" y="5452347"/>
            <a:ext cx="714638" cy="714638"/>
          </a:xfrm>
          <a:prstGeom prst="rect">
            <a:avLst/>
          </a:prstGeom>
        </p:spPr>
      </p:pic>
      <p:pic>
        <p:nvPicPr>
          <p:cNvPr id="6" name="圖片 5" descr="一張含有 螢幕擷取畫面 的圖片&#10;&#10;自動產生的描述">
            <a:extLst>
              <a:ext uri="{FF2B5EF4-FFF2-40B4-BE49-F238E27FC236}">
                <a16:creationId xmlns:a16="http://schemas.microsoft.com/office/drawing/2014/main" id="{AFE1854B-3F52-41BA-A60E-709AD72C2C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42" y="4412388"/>
            <a:ext cx="4143290" cy="227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44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螢幕擷取畫面 的圖片&#10;&#10;自動產生的描述">
            <a:extLst>
              <a:ext uri="{FF2B5EF4-FFF2-40B4-BE49-F238E27FC236}">
                <a16:creationId xmlns:a16="http://schemas.microsoft.com/office/drawing/2014/main" id="{4ADE2252-743E-489B-B040-33F385389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" y="973372"/>
            <a:ext cx="6270171" cy="258695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用戶資料檢核模組步驟九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CF496A9-8405-404F-831A-5B8ED874DECD}"/>
              </a:ext>
            </a:extLst>
          </p:cNvPr>
          <p:cNvSpPr/>
          <p:nvPr/>
        </p:nvSpPr>
        <p:spPr>
          <a:xfrm>
            <a:off x="6465233" y="2472704"/>
            <a:ext cx="468967" cy="22506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圖說文字 31">
            <a:extLst>
              <a:ext uri="{FF2B5EF4-FFF2-40B4-BE49-F238E27FC236}">
                <a16:creationId xmlns:a16="http://schemas.microsoft.com/office/drawing/2014/main" id="{77ADC9AE-B185-4CA8-AEFC-86F676FC71C7}"/>
              </a:ext>
            </a:extLst>
          </p:cNvPr>
          <p:cNvSpPr/>
          <p:nvPr/>
        </p:nvSpPr>
        <p:spPr>
          <a:xfrm>
            <a:off x="6465233" y="1529443"/>
            <a:ext cx="2401223" cy="578236"/>
          </a:xfrm>
          <a:prstGeom prst="wedgeRectCallout">
            <a:avLst>
              <a:gd name="adj1" fmla="val -41625"/>
              <a:gd name="adj2" fmla="val 10613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資訊公司檢核未通過狀態會改成二檢未過</a:t>
            </a:r>
          </a:p>
        </p:txBody>
      </p:sp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2939142" y="3995057"/>
            <a:ext cx="3450964" cy="587828"/>
          </a:xfrm>
          <a:prstGeom prst="wedgeRectCallout">
            <a:avLst>
              <a:gd name="adj1" fmla="val 54334"/>
              <a:gd name="adj2" fmla="val -140305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可下載二檢成果供後續修正資料</a:t>
            </a:r>
          </a:p>
        </p:txBody>
      </p:sp>
      <p:pic>
        <p:nvPicPr>
          <p:cNvPr id="16" name="圖形 15" descr="手背向前食指朝右指">
            <a:extLst>
              <a:ext uri="{FF2B5EF4-FFF2-40B4-BE49-F238E27FC236}">
                <a16:creationId xmlns:a16="http://schemas.microsoft.com/office/drawing/2014/main" id="{F47B6EA9-1D09-4A3F-9A4B-AC724FB9D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3504" y="5452347"/>
            <a:ext cx="714638" cy="714638"/>
          </a:xfrm>
          <a:prstGeom prst="rect">
            <a:avLst/>
          </a:prstGeom>
        </p:spPr>
      </p:pic>
      <p:pic>
        <p:nvPicPr>
          <p:cNvPr id="8" name="圖片 7" descr="一張含有 室內, 光, 蛋糕, 桌 的圖片&#10;&#10;自動產生的描述">
            <a:extLst>
              <a:ext uri="{FF2B5EF4-FFF2-40B4-BE49-F238E27FC236}">
                <a16:creationId xmlns:a16="http://schemas.microsoft.com/office/drawing/2014/main" id="{5D9E2D03-2FD8-4FDE-8612-D4B1BA778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42" y="4750322"/>
            <a:ext cx="5350329" cy="175144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335275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506627" y="60960"/>
            <a:ext cx="727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用戶資料檢核模組檢核流程圖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7F9C83-0492-4E64-9FE4-8D47E5E0E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6" y="1092454"/>
            <a:ext cx="8198708" cy="532502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301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499C087C-4CE5-44B2-8B71-7D1568565DF3}"/>
              </a:ext>
            </a:extLst>
          </p:cNvPr>
          <p:cNvSpPr txBox="1"/>
          <p:nvPr/>
        </p:nvSpPr>
        <p:spPr>
          <a:xfrm>
            <a:off x="104503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用戶資料檢核模組補充說明</a:t>
            </a:r>
          </a:p>
        </p:txBody>
      </p:sp>
      <p:pic>
        <p:nvPicPr>
          <p:cNvPr id="16" name="圖形 15" descr="燈泡">
            <a:extLst>
              <a:ext uri="{FF2B5EF4-FFF2-40B4-BE49-F238E27FC236}">
                <a16:creationId xmlns:a16="http://schemas.microsoft.com/office/drawing/2014/main" id="{0EC0CF8E-D620-42B6-8B81-1BE9E7144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423" y="871022"/>
            <a:ext cx="914400" cy="914400"/>
          </a:xfrm>
          <a:prstGeom prst="rect">
            <a:avLst/>
          </a:prstGeom>
        </p:spPr>
      </p:pic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157C5BD8-B591-4ACC-923A-5D83444A8E19}"/>
              </a:ext>
            </a:extLst>
          </p:cNvPr>
          <p:cNvCxnSpPr>
            <a:cxnSpLocks/>
          </p:cNvCxnSpPr>
          <p:nvPr/>
        </p:nvCxnSpPr>
        <p:spPr>
          <a:xfrm>
            <a:off x="280924" y="1963205"/>
            <a:ext cx="863019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1310BBA-32B3-4226-82AA-2A5874272243}"/>
              </a:ext>
            </a:extLst>
          </p:cNvPr>
          <p:cNvSpPr txBox="1"/>
          <p:nvPr/>
        </p:nvSpPr>
        <p:spPr>
          <a:xfrm>
            <a:off x="1012846" y="2265707"/>
            <a:ext cx="79770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、每季繳交之用戶資料經水利局提送收費 後，則後續發現有誤請洽承辦走誤徵流程變更費率。</a:t>
            </a:r>
            <a:endParaRPr lang="en-US" altLang="zh-TW" sz="32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、每季繳交之用戶資料不得重複繳交，若有疑義者則該季可先選擇不繳交。</a:t>
            </a:r>
            <a:endParaRPr lang="en-US" altLang="zh-TW" sz="32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、如接管用戶有類似商辦大樓，多數用戶皆使用同一水號，則每一門牌應填入相同水號，不可視為無水號用戶。</a:t>
            </a:r>
            <a:endParaRPr lang="en-US" altLang="zh-TW" sz="32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zh-TW" altLang="en-US" sz="32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圖形 20" descr="剪貼簿​​">
            <a:extLst>
              <a:ext uri="{FF2B5EF4-FFF2-40B4-BE49-F238E27FC236}">
                <a16:creationId xmlns:a16="http://schemas.microsoft.com/office/drawing/2014/main" id="{1BEA7601-4463-45C6-B5E4-CE3883CF3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781" y="2084038"/>
            <a:ext cx="914400" cy="914400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B984BF15-BA98-4B56-AA5B-B1108528C68E}"/>
              </a:ext>
            </a:extLst>
          </p:cNvPr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fld>
            <a:endParaRPr lang="zh-TW" altLang="en-US" sz="4000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9DC7374-58FA-418D-B61C-6B016EDA8374}"/>
              </a:ext>
            </a:extLst>
          </p:cNvPr>
          <p:cNvSpPr txBox="1"/>
          <p:nvPr/>
        </p:nvSpPr>
        <p:spPr>
          <a:xfrm>
            <a:off x="1018902" y="1006695"/>
            <a:ext cx="7977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每季繳交之用戶資料注意事項</a:t>
            </a:r>
          </a:p>
        </p:txBody>
      </p:sp>
    </p:spTree>
    <p:extLst>
      <p:ext uri="{BB962C8B-B14F-4D97-AF65-F5344CB8AC3E}">
        <p14:creationId xmlns:p14="http://schemas.microsoft.com/office/powerpoint/2010/main" val="3465908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53F8B71B-E7AB-4B66-BB2A-D31B577A9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44" y="1087274"/>
            <a:ext cx="6843383" cy="3633007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竣工圖資檢核模組步驟一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6023265" y="2749191"/>
            <a:ext cx="3120735" cy="587828"/>
          </a:xfrm>
          <a:prstGeom prst="wedgeRectCallout">
            <a:avLst>
              <a:gd name="adj1" fmla="val -51073"/>
              <a:gd name="adj2" fmla="val -15291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由竣工圖資檢核選單進入</a:t>
            </a:r>
          </a:p>
        </p:txBody>
      </p:sp>
    </p:spTree>
    <p:extLst>
      <p:ext uri="{BB962C8B-B14F-4D97-AF65-F5344CB8AC3E}">
        <p14:creationId xmlns:p14="http://schemas.microsoft.com/office/powerpoint/2010/main" val="3980031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竣工圖資檢核模組步驟二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8C8FD92B-BD85-45CA-80A9-A6576302B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13" y="960702"/>
            <a:ext cx="6792782" cy="48843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5566066" y="2427200"/>
            <a:ext cx="3120735" cy="587828"/>
          </a:xfrm>
          <a:prstGeom prst="wedgeRectCallout">
            <a:avLst>
              <a:gd name="adj1" fmla="val -60972"/>
              <a:gd name="adj2" fmla="val -16763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登入該標案竣工日期</a:t>
            </a:r>
          </a:p>
        </p:txBody>
      </p:sp>
    </p:spTree>
    <p:extLst>
      <p:ext uri="{BB962C8B-B14F-4D97-AF65-F5344CB8AC3E}">
        <p14:creationId xmlns:p14="http://schemas.microsoft.com/office/powerpoint/2010/main" val="2084617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竣工圖資檢核模組步驟三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C62C8F47-A8F3-4179-B299-C89CA5DA6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2" y="1105838"/>
            <a:ext cx="7913502" cy="39067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6054811" y="4231287"/>
            <a:ext cx="2620113" cy="587828"/>
          </a:xfrm>
          <a:prstGeom prst="wedgeRectCallout">
            <a:avLst>
              <a:gd name="adj1" fmla="val -11926"/>
              <a:gd name="adj2" fmla="val -22649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上傳竣工各圖層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shp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934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5BD5EF36-E107-47AD-BC2B-6CCF3F201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11" y="1074288"/>
            <a:ext cx="6711466" cy="48258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竣工圖資檢核模組步驟四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4454444" y="3329244"/>
            <a:ext cx="3181865" cy="587828"/>
          </a:xfrm>
          <a:prstGeom prst="wedgeRectCallout">
            <a:avLst>
              <a:gd name="adj1" fmla="val -77244"/>
              <a:gd name="adj2" fmla="val -239103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分別選擇相對應圖層上傳檔案</a:t>
            </a:r>
          </a:p>
        </p:txBody>
      </p:sp>
      <p:pic>
        <p:nvPicPr>
          <p:cNvPr id="6" name="圖形 5" descr="手背向前食指朝右指">
            <a:extLst>
              <a:ext uri="{FF2B5EF4-FFF2-40B4-BE49-F238E27FC236}">
                <a16:creationId xmlns:a16="http://schemas.microsoft.com/office/drawing/2014/main" id="{7C36790C-3A15-47DC-9FF7-916592383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966969" y="5783712"/>
            <a:ext cx="714638" cy="7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07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竣工圖資檢核模組步驟五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204911A-E89B-41E5-8D4F-2BE968A40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" y="985638"/>
            <a:ext cx="5566366" cy="1869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1794643" y="1626561"/>
            <a:ext cx="2777357" cy="587828"/>
          </a:xfrm>
          <a:prstGeom prst="wedgeRectCallout">
            <a:avLst>
              <a:gd name="adj1" fmla="val -8604"/>
              <a:gd name="adj2" fmla="val 9303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點選竣工圖資預覽</a:t>
            </a:r>
          </a:p>
        </p:txBody>
      </p:sp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720592EA-6315-40D2-A295-C524C9858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" y="3147763"/>
            <a:ext cx="3078747" cy="3238781"/>
          </a:xfrm>
          <a:prstGeom prst="rect">
            <a:avLst/>
          </a:prstGeom>
        </p:spPr>
      </p:pic>
      <p:sp>
        <p:nvSpPr>
          <p:cNvPr id="10" name="矩形圖說文字 31">
            <a:extLst>
              <a:ext uri="{FF2B5EF4-FFF2-40B4-BE49-F238E27FC236}">
                <a16:creationId xmlns:a16="http://schemas.microsoft.com/office/drawing/2014/main" id="{BDC7F8EC-0DAD-4D6A-BCC8-FBFB3B5FD607}"/>
              </a:ext>
            </a:extLst>
          </p:cNvPr>
          <p:cNvSpPr/>
          <p:nvPr/>
        </p:nvSpPr>
        <p:spPr>
          <a:xfrm>
            <a:off x="3844084" y="3708774"/>
            <a:ext cx="1455831" cy="587828"/>
          </a:xfrm>
          <a:prstGeom prst="wedgeRectCallout">
            <a:avLst>
              <a:gd name="adj1" fmla="val -68222"/>
              <a:gd name="adj2" fmla="val 17291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依序繪製各圖層</a:t>
            </a:r>
          </a:p>
        </p:txBody>
      </p:sp>
      <p:pic>
        <p:nvPicPr>
          <p:cNvPr id="15" name="圖片 14" descr="一張含有 地圖 的圖片&#10;&#10;自動產生的描述">
            <a:extLst>
              <a:ext uri="{FF2B5EF4-FFF2-40B4-BE49-F238E27FC236}">
                <a16:creationId xmlns:a16="http://schemas.microsoft.com/office/drawing/2014/main" id="{A69CF3A1-231E-4FBB-B292-3E3CE94B4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096" y="3147763"/>
            <a:ext cx="3385449" cy="36291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矩形圖說文字 31">
            <a:extLst>
              <a:ext uri="{FF2B5EF4-FFF2-40B4-BE49-F238E27FC236}">
                <a16:creationId xmlns:a16="http://schemas.microsoft.com/office/drawing/2014/main" id="{A0C63788-73E7-4F4B-B9DE-576EE7376474}"/>
              </a:ext>
            </a:extLst>
          </p:cNvPr>
          <p:cNvSpPr/>
          <p:nvPr/>
        </p:nvSpPr>
        <p:spPr>
          <a:xfrm>
            <a:off x="6449781" y="2214389"/>
            <a:ext cx="2039792" cy="556367"/>
          </a:xfrm>
          <a:prstGeom prst="wedgeRectCallout">
            <a:avLst>
              <a:gd name="adj1" fmla="val -49746"/>
              <a:gd name="adj2" fmla="val 110723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圖資繪製成功呈現在底圖上</a:t>
            </a:r>
          </a:p>
        </p:txBody>
      </p:sp>
    </p:spTree>
    <p:extLst>
      <p:ext uri="{BB962C8B-B14F-4D97-AF65-F5344CB8AC3E}">
        <p14:creationId xmlns:p14="http://schemas.microsoft.com/office/powerpoint/2010/main" val="208932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建築物, 城市, 室外, 水 的圖片&#10;&#10;自動產生的描述">
            <a:extLst>
              <a:ext uri="{FF2B5EF4-FFF2-40B4-BE49-F238E27FC236}">
                <a16:creationId xmlns:a16="http://schemas.microsoft.com/office/drawing/2014/main" id="{037176F2-292E-42A0-ABAC-1B34108A9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8" y="841762"/>
            <a:ext cx="7488196" cy="4513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文字方塊 10"/>
          <p:cNvSpPr txBox="1"/>
          <p:nvPr/>
        </p:nvSpPr>
        <p:spPr>
          <a:xfrm>
            <a:off x="104503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登入系統</a:t>
            </a:r>
          </a:p>
        </p:txBody>
      </p:sp>
      <p:sp>
        <p:nvSpPr>
          <p:cNvPr id="10" name="矩形圖說文字 29"/>
          <p:cNvSpPr/>
          <p:nvPr/>
        </p:nvSpPr>
        <p:spPr>
          <a:xfrm flipV="1">
            <a:off x="0" y="5836022"/>
            <a:ext cx="9143999" cy="1021975"/>
          </a:xfrm>
          <a:prstGeom prst="wedgeRectCallout">
            <a:avLst>
              <a:gd name="adj1" fmla="val -28211"/>
              <a:gd name="adj2" fmla="val -174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11239877"/>
              </p:ext>
            </p:extLst>
          </p:nvPr>
        </p:nvGraphicFramePr>
        <p:xfrm>
          <a:off x="107576" y="5970493"/>
          <a:ext cx="8955742" cy="766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矩形 13"/>
          <p:cNvSpPr/>
          <p:nvPr/>
        </p:nvSpPr>
        <p:spPr>
          <a:xfrm>
            <a:off x="525162" y="2828401"/>
            <a:ext cx="1946189" cy="25649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fld>
            <a:endParaRPr lang="zh-TW" altLang="en-US" sz="4000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箭號: 向下 1">
            <a:extLst>
              <a:ext uri="{FF2B5EF4-FFF2-40B4-BE49-F238E27FC236}">
                <a16:creationId xmlns:a16="http://schemas.microsoft.com/office/drawing/2014/main" id="{4201B4C5-7665-4679-9D03-F14663ABB4A2}"/>
              </a:ext>
            </a:extLst>
          </p:cNvPr>
          <p:cNvSpPr/>
          <p:nvPr/>
        </p:nvSpPr>
        <p:spPr>
          <a:xfrm>
            <a:off x="935826" y="5393349"/>
            <a:ext cx="391886" cy="749764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 descr="一張含有 螢幕擷取畫面 的圖片&#10;&#10;自動產生的描述">
            <a:extLst>
              <a:ext uri="{FF2B5EF4-FFF2-40B4-BE49-F238E27FC236}">
                <a16:creationId xmlns:a16="http://schemas.microsoft.com/office/drawing/2014/main" id="{D8529A04-C718-4B37-89C3-30EA890274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71" y="2872946"/>
            <a:ext cx="1833997" cy="248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52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8797F5DD-BD5A-4046-B23F-A8A9FCF43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75" y="2929886"/>
            <a:ext cx="3902769" cy="3791431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竣工圖資檢核模組步驟六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204911A-E89B-41E5-8D4F-2BE968A40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11" y="985637"/>
            <a:ext cx="5584901" cy="1869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2589687" y="1600038"/>
            <a:ext cx="2777357" cy="587828"/>
          </a:xfrm>
          <a:prstGeom prst="wedgeRectCallout">
            <a:avLst>
              <a:gd name="adj1" fmla="val 33663"/>
              <a:gd name="adj2" fmla="val 9092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點選欄位自主檢核</a:t>
            </a:r>
          </a:p>
        </p:txBody>
      </p:sp>
      <p:sp>
        <p:nvSpPr>
          <p:cNvPr id="10" name="矩形圖說文字 31">
            <a:extLst>
              <a:ext uri="{FF2B5EF4-FFF2-40B4-BE49-F238E27FC236}">
                <a16:creationId xmlns:a16="http://schemas.microsoft.com/office/drawing/2014/main" id="{BDC7F8EC-0DAD-4D6A-BCC8-FBFB3B5FD607}"/>
              </a:ext>
            </a:extLst>
          </p:cNvPr>
          <p:cNvSpPr/>
          <p:nvPr/>
        </p:nvSpPr>
        <p:spPr>
          <a:xfrm>
            <a:off x="5289824" y="4116547"/>
            <a:ext cx="3854176" cy="587828"/>
          </a:xfrm>
          <a:prstGeom prst="wedgeRectCallout">
            <a:avLst>
              <a:gd name="adj1" fmla="val -56520"/>
              <a:gd name="adj2" fmla="val 151889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利用檢核功能依序檢核各圖層欄位</a:t>
            </a:r>
          </a:p>
        </p:txBody>
      </p:sp>
    </p:spTree>
    <p:extLst>
      <p:ext uri="{BB962C8B-B14F-4D97-AF65-F5344CB8AC3E}">
        <p14:creationId xmlns:p14="http://schemas.microsoft.com/office/powerpoint/2010/main" val="3259316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竣工圖資檢核模組步驟七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8A494962-06EA-4C4D-BE6E-04DE462DE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1" y="927720"/>
            <a:ext cx="4035089" cy="35238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4967416" y="2910979"/>
            <a:ext cx="3639673" cy="587828"/>
          </a:xfrm>
          <a:prstGeom prst="wedgeRectCallout">
            <a:avLst>
              <a:gd name="adj1" fmla="val 42019"/>
              <a:gd name="adj2" fmla="val 2328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未通過之圖層可下載檢核檔查看</a:t>
            </a:r>
          </a:p>
        </p:txBody>
      </p:sp>
      <p:pic>
        <p:nvPicPr>
          <p:cNvPr id="12" name="圖片 11" descr="一張含有 文字 的圖片&#10;&#10;自動產生的描述">
            <a:extLst>
              <a:ext uri="{FF2B5EF4-FFF2-40B4-BE49-F238E27FC236}">
                <a16:creationId xmlns:a16="http://schemas.microsoft.com/office/drawing/2014/main" id="{DDE8EEA5-CC77-4183-95DE-8DC8AB86C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9" y="4505655"/>
            <a:ext cx="8346989" cy="20401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93495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桌 的圖片&#10;&#10;自動產生的描述">
            <a:extLst>
              <a:ext uri="{FF2B5EF4-FFF2-40B4-BE49-F238E27FC236}">
                <a16:creationId xmlns:a16="http://schemas.microsoft.com/office/drawing/2014/main" id="{0FB47BE4-FF5E-495C-B8FF-9AD36BF32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" y="2156106"/>
            <a:ext cx="7706095" cy="21138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字方塊 10"/>
          <p:cNvSpPr txBox="1"/>
          <p:nvPr/>
        </p:nvSpPr>
        <p:spPr>
          <a:xfrm>
            <a:off x="383059" y="60960"/>
            <a:ext cx="742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竣工圖資檢核</a:t>
            </a:r>
            <a:r>
              <a:rPr lang="zh-TW" altLang="en-US"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模組步驟八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204911A-E89B-41E5-8D4F-2BE968A40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" y="900921"/>
            <a:ext cx="5566366" cy="11465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1677253" y="931969"/>
            <a:ext cx="2777357" cy="542202"/>
          </a:xfrm>
          <a:prstGeom prst="wedgeRectCallout">
            <a:avLst>
              <a:gd name="adj1" fmla="val 54351"/>
              <a:gd name="adj2" fmla="val 110819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查看統計清單</a:t>
            </a:r>
          </a:p>
        </p:txBody>
      </p:sp>
      <p:sp>
        <p:nvSpPr>
          <p:cNvPr id="19" name="矩形圖說文字 31">
            <a:extLst>
              <a:ext uri="{FF2B5EF4-FFF2-40B4-BE49-F238E27FC236}">
                <a16:creationId xmlns:a16="http://schemas.microsoft.com/office/drawing/2014/main" id="{A0C63788-73E7-4F4B-B9DE-576EE7376474}"/>
              </a:ext>
            </a:extLst>
          </p:cNvPr>
          <p:cNvSpPr/>
          <p:nvPr/>
        </p:nvSpPr>
        <p:spPr>
          <a:xfrm>
            <a:off x="6101325" y="1009605"/>
            <a:ext cx="2730844" cy="556367"/>
          </a:xfrm>
          <a:prstGeom prst="wedgeRectCallout">
            <a:avLst>
              <a:gd name="adj1" fmla="val -52913"/>
              <a:gd name="adj2" fmla="val 116275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竣工圖資及數量核對過後，可以列印憑證</a:t>
            </a:r>
          </a:p>
        </p:txBody>
      </p:sp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4B80213B-DEEE-471B-87E1-C4321FE2D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" y="4405184"/>
            <a:ext cx="7790583" cy="23158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9752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, 標誌, 手機 的圖片&#10;&#10;自動產生的描述">
            <a:extLst>
              <a:ext uri="{FF2B5EF4-FFF2-40B4-BE49-F238E27FC236}">
                <a16:creationId xmlns:a16="http://schemas.microsoft.com/office/drawing/2014/main" id="{54DEE7EF-EE1E-4A4E-92B0-4AA552883F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"/>
          <a:stretch/>
        </p:blipFill>
        <p:spPr>
          <a:xfrm>
            <a:off x="605480" y="1103109"/>
            <a:ext cx="7778579" cy="339614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04503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系統主選單</a:t>
            </a:r>
          </a:p>
        </p:txBody>
      </p:sp>
      <p:sp>
        <p:nvSpPr>
          <p:cNvPr id="22" name="矩形圖說文字 20"/>
          <p:cNvSpPr/>
          <p:nvPr/>
        </p:nvSpPr>
        <p:spPr>
          <a:xfrm>
            <a:off x="3013969" y="4794420"/>
            <a:ext cx="4684289" cy="599303"/>
          </a:xfrm>
          <a:prstGeom prst="wedgeRectCallout">
            <a:avLst>
              <a:gd name="adj1" fmla="val -47899"/>
              <a:gd name="adj2" fmla="val -147926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Arial" panose="020B0604020202020204" pitchFamily="34" charset="0"/>
                <a:ea typeface="微軟正黑體" panose="020B0604030504040204" pitchFamily="34" charset="-120"/>
              </a:rPr>
              <a:t>進入資料檢核模組</a:t>
            </a:r>
            <a:r>
              <a:rPr lang="en-US" altLang="zh-TW" b="1" dirty="0">
                <a:latin typeface="Arial" panose="020B0604020202020204" pitchFamily="34" charset="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Arial" panose="020B0604020202020204" pitchFamily="34" charset="0"/>
                <a:ea typeface="微軟正黑體" panose="020B0604030504040204" pitchFamily="34" charset="-120"/>
              </a:rPr>
              <a:t>帳號密碼為該工程編號</a:t>
            </a:r>
            <a:r>
              <a:rPr lang="en-US" altLang="zh-TW" b="1" dirty="0">
                <a:latin typeface="Arial" panose="020B0604020202020204" pitchFamily="34" charset="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fld>
            <a:endParaRPr lang="zh-TW" altLang="en-US" sz="4000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6698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286C1319-3286-46F7-AF1E-2A1DAEDED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2" y="970593"/>
            <a:ext cx="8526162" cy="4293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文字方塊 10"/>
          <p:cNvSpPr txBox="1"/>
          <p:nvPr/>
        </p:nvSpPr>
        <p:spPr>
          <a:xfrm>
            <a:off x="389237" y="60960"/>
            <a:ext cx="7420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用戶資料檢核模組步驟一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CF496A9-8405-404F-831A-5B8ED874DECD}"/>
              </a:ext>
            </a:extLst>
          </p:cNvPr>
          <p:cNvSpPr/>
          <p:nvPr/>
        </p:nvSpPr>
        <p:spPr>
          <a:xfrm>
            <a:off x="555658" y="4145692"/>
            <a:ext cx="1223715" cy="37859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圖說文字 31">
            <a:extLst>
              <a:ext uri="{FF2B5EF4-FFF2-40B4-BE49-F238E27FC236}">
                <a16:creationId xmlns:a16="http://schemas.microsoft.com/office/drawing/2014/main" id="{77ADC9AE-B185-4CA8-AEFC-86F676FC71C7}"/>
              </a:ext>
            </a:extLst>
          </p:cNvPr>
          <p:cNvSpPr/>
          <p:nvPr/>
        </p:nvSpPr>
        <p:spPr>
          <a:xfrm>
            <a:off x="1884009" y="3472969"/>
            <a:ext cx="2619287" cy="612648"/>
          </a:xfrm>
          <a:prstGeom prst="wedgeRectCallout">
            <a:avLst>
              <a:gd name="adj1" fmla="val -44364"/>
              <a:gd name="adj2" fmla="val 10468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下載檢核資料範例檔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482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358345" y="60960"/>
            <a:ext cx="7427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用戶資料檢核模組步驟二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流程圖: 程序 17">
            <a:extLst>
              <a:ext uri="{FF2B5EF4-FFF2-40B4-BE49-F238E27FC236}">
                <a16:creationId xmlns:a16="http://schemas.microsoft.com/office/drawing/2014/main" id="{6E8C3F02-0F81-4A7B-93DC-578D9CD2199B}"/>
              </a:ext>
            </a:extLst>
          </p:cNvPr>
          <p:cNvSpPr/>
          <p:nvPr/>
        </p:nvSpPr>
        <p:spPr>
          <a:xfrm>
            <a:off x="3944983" y="5168655"/>
            <a:ext cx="5134174" cy="1065329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按照範例欄位，製作標案用戶資料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無水號用戶，請一律填寫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查無水號」，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水號欄位請勿有空白鍵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形 16" descr="手背向前食指朝右指">
            <a:extLst>
              <a:ext uri="{FF2B5EF4-FFF2-40B4-BE49-F238E27FC236}">
                <a16:creationId xmlns:a16="http://schemas.microsoft.com/office/drawing/2014/main" id="{4FE9821C-9E63-4558-AD95-43256071C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309370" y="4758081"/>
            <a:ext cx="714638" cy="71463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18BA1FD-274A-4948-AB3C-581425354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6" y="934583"/>
            <a:ext cx="8711513" cy="377818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79661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螢幕擷取畫面 的圖片&#10;&#10;自動產生的描述">
            <a:extLst>
              <a:ext uri="{FF2B5EF4-FFF2-40B4-BE49-F238E27FC236}">
                <a16:creationId xmlns:a16="http://schemas.microsoft.com/office/drawing/2014/main" id="{15BB704A-85FD-4087-9581-A97CF3316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42" y="982332"/>
            <a:ext cx="8559126" cy="354425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文字方塊 10"/>
          <p:cNvSpPr txBox="1"/>
          <p:nvPr/>
        </p:nvSpPr>
        <p:spPr>
          <a:xfrm>
            <a:off x="348041" y="60960"/>
            <a:ext cx="743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用戶資料檢核模組步驟三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流程圖: 程序 17">
            <a:extLst>
              <a:ext uri="{FF2B5EF4-FFF2-40B4-BE49-F238E27FC236}">
                <a16:creationId xmlns:a16="http://schemas.microsoft.com/office/drawing/2014/main" id="{6E8C3F02-0F81-4A7B-93DC-578D9CD2199B}"/>
              </a:ext>
            </a:extLst>
          </p:cNvPr>
          <p:cNvSpPr/>
          <p:nvPr/>
        </p:nvSpPr>
        <p:spPr>
          <a:xfrm>
            <a:off x="3059062" y="5214480"/>
            <a:ext cx="5417674" cy="714639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蜈蚣腳接法需備註者，請填在接法註記欄位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形 16" descr="手背向前食指朝右指">
            <a:extLst>
              <a:ext uri="{FF2B5EF4-FFF2-40B4-BE49-F238E27FC236}">
                <a16:creationId xmlns:a16="http://schemas.microsoft.com/office/drawing/2014/main" id="{4FE9821C-9E63-4558-AD95-43256071C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5564477" y="4526583"/>
            <a:ext cx="714638" cy="71463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5EA4D9F-FFF3-4B0A-8D80-5CE93E032D41}"/>
              </a:ext>
            </a:extLst>
          </p:cNvPr>
          <p:cNvSpPr/>
          <p:nvPr/>
        </p:nvSpPr>
        <p:spPr>
          <a:xfrm>
            <a:off x="5433704" y="2013043"/>
            <a:ext cx="1201874" cy="25135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959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32EC32C-AEE7-4889-A794-FFFB9647A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888549"/>
            <a:ext cx="8452023" cy="3683452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457199" y="60960"/>
            <a:ext cx="732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用戶資料檢核模組步驟四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流程圖: 程序 17">
            <a:extLst>
              <a:ext uri="{FF2B5EF4-FFF2-40B4-BE49-F238E27FC236}">
                <a16:creationId xmlns:a16="http://schemas.microsoft.com/office/drawing/2014/main" id="{6E8C3F02-0F81-4A7B-93DC-578D9CD2199B}"/>
              </a:ext>
            </a:extLst>
          </p:cNvPr>
          <p:cNvSpPr/>
          <p:nvPr/>
        </p:nvSpPr>
        <p:spPr>
          <a:xfrm>
            <a:off x="3059061" y="5214480"/>
            <a:ext cx="5677165" cy="714639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地址或水號需備註者，請填在地址附加說明欄位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形 16" descr="手背向前食指朝右指">
            <a:extLst>
              <a:ext uri="{FF2B5EF4-FFF2-40B4-BE49-F238E27FC236}">
                <a16:creationId xmlns:a16="http://schemas.microsoft.com/office/drawing/2014/main" id="{4FE9821C-9E63-4558-AD95-43256071C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059062" y="4535922"/>
            <a:ext cx="714638" cy="71463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5EA4D9F-FFF3-4B0A-8D80-5CE93E032D41}"/>
              </a:ext>
            </a:extLst>
          </p:cNvPr>
          <p:cNvSpPr/>
          <p:nvPr/>
        </p:nvSpPr>
        <p:spPr>
          <a:xfrm>
            <a:off x="3113903" y="1637751"/>
            <a:ext cx="659798" cy="29342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952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螢幕擷取畫面 的圖片&#10;&#10;自動產生的描述">
            <a:extLst>
              <a:ext uri="{FF2B5EF4-FFF2-40B4-BE49-F238E27FC236}">
                <a16:creationId xmlns:a16="http://schemas.microsoft.com/office/drawing/2014/main" id="{9A8F885C-D87F-457C-A3A3-C3FA23DCF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0" y="1287839"/>
            <a:ext cx="7944651" cy="303702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文字方塊 10"/>
          <p:cNvSpPr txBox="1"/>
          <p:nvPr/>
        </p:nvSpPr>
        <p:spPr>
          <a:xfrm>
            <a:off x="537519" y="60960"/>
            <a:ext cx="7272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用戶資料檢核模組步驟五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CF496A9-8405-404F-831A-5B8ED874DECD}"/>
              </a:ext>
            </a:extLst>
          </p:cNvPr>
          <p:cNvSpPr/>
          <p:nvPr/>
        </p:nvSpPr>
        <p:spPr>
          <a:xfrm>
            <a:off x="872638" y="2492122"/>
            <a:ext cx="2809676" cy="61264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圖說文字 31">
            <a:extLst>
              <a:ext uri="{FF2B5EF4-FFF2-40B4-BE49-F238E27FC236}">
                <a16:creationId xmlns:a16="http://schemas.microsoft.com/office/drawing/2014/main" id="{77ADC9AE-B185-4CA8-AEFC-86F676FC71C7}"/>
              </a:ext>
            </a:extLst>
          </p:cNvPr>
          <p:cNvSpPr/>
          <p:nvPr/>
        </p:nvSpPr>
        <p:spPr>
          <a:xfrm>
            <a:off x="3008474" y="848406"/>
            <a:ext cx="2619287" cy="612648"/>
          </a:xfrm>
          <a:prstGeom prst="wedgeRectCallout">
            <a:avLst>
              <a:gd name="adj1" fmla="val -44364"/>
              <a:gd name="adj2" fmla="val 10468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選取用戶資料檢核</a:t>
            </a:r>
          </a:p>
        </p:txBody>
      </p:sp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3815781" y="3039671"/>
            <a:ext cx="3888657" cy="612648"/>
          </a:xfrm>
          <a:prstGeom prst="wedgeRectCallout">
            <a:avLst>
              <a:gd name="adj1" fmla="val -55922"/>
              <a:gd name="adj2" fmla="val -112134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選取年度及季繳月份後上傳檢核檔</a:t>
            </a:r>
          </a:p>
        </p:txBody>
      </p:sp>
    </p:spTree>
    <p:extLst>
      <p:ext uri="{BB962C8B-B14F-4D97-AF65-F5344CB8AC3E}">
        <p14:creationId xmlns:p14="http://schemas.microsoft.com/office/powerpoint/2010/main" val="1723899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6553CCF2-351B-4144-BC08-EC03AF005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6" y="1543859"/>
            <a:ext cx="8655908" cy="238632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文字方塊 10"/>
          <p:cNvSpPr txBox="1"/>
          <p:nvPr/>
        </p:nvSpPr>
        <p:spPr>
          <a:xfrm>
            <a:off x="432485" y="60960"/>
            <a:ext cx="7377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用戶資料檢核模組步驟六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CF496A9-8405-404F-831A-5B8ED874DECD}"/>
              </a:ext>
            </a:extLst>
          </p:cNvPr>
          <p:cNvSpPr/>
          <p:nvPr/>
        </p:nvSpPr>
        <p:spPr>
          <a:xfrm>
            <a:off x="7063372" y="3478426"/>
            <a:ext cx="1950881" cy="25485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圖說文字 31">
            <a:extLst>
              <a:ext uri="{FF2B5EF4-FFF2-40B4-BE49-F238E27FC236}">
                <a16:creationId xmlns:a16="http://schemas.microsoft.com/office/drawing/2014/main" id="{77ADC9AE-B185-4CA8-AEFC-86F676FC71C7}"/>
              </a:ext>
            </a:extLst>
          </p:cNvPr>
          <p:cNvSpPr/>
          <p:nvPr/>
        </p:nvSpPr>
        <p:spPr>
          <a:xfrm>
            <a:off x="5395124" y="1497136"/>
            <a:ext cx="2619287" cy="612648"/>
          </a:xfrm>
          <a:prstGeom prst="wedgeRectCallout">
            <a:avLst>
              <a:gd name="adj1" fmla="val -44364"/>
              <a:gd name="adj2" fmla="val 10468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如有多筆資料可利用功能列查詢</a:t>
            </a:r>
          </a:p>
        </p:txBody>
      </p:sp>
      <p:sp>
        <p:nvSpPr>
          <p:cNvPr id="5" name="矩形圖說文字 31">
            <a:extLst>
              <a:ext uri="{FF2B5EF4-FFF2-40B4-BE49-F238E27FC236}">
                <a16:creationId xmlns:a16="http://schemas.microsoft.com/office/drawing/2014/main" id="{D9178E32-8DA6-471A-A686-E0C3795BE7FE}"/>
              </a:ext>
            </a:extLst>
          </p:cNvPr>
          <p:cNvSpPr/>
          <p:nvPr/>
        </p:nvSpPr>
        <p:spPr>
          <a:xfrm>
            <a:off x="4130444" y="4543703"/>
            <a:ext cx="4039382" cy="920925"/>
          </a:xfrm>
          <a:prstGeom prst="wedgeRectCallout">
            <a:avLst>
              <a:gd name="adj1" fmla="val 50335"/>
              <a:gd name="adj2" fmla="val -13481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檔案上傳後可執行資料檢核，未檢核前也可刪除檔案再重新上傳</a:t>
            </a:r>
          </a:p>
        </p:txBody>
      </p:sp>
      <p:sp>
        <p:nvSpPr>
          <p:cNvPr id="7" name="流程圖: 程序 6">
            <a:extLst>
              <a:ext uri="{FF2B5EF4-FFF2-40B4-BE49-F238E27FC236}">
                <a16:creationId xmlns:a16="http://schemas.microsoft.com/office/drawing/2014/main" id="{53FA531B-8774-4393-9BEB-AE225D612091}"/>
              </a:ext>
            </a:extLst>
          </p:cNvPr>
          <p:cNvSpPr/>
          <p:nvPr/>
        </p:nvSpPr>
        <p:spPr>
          <a:xfrm>
            <a:off x="4130443" y="5507432"/>
            <a:ext cx="4039383" cy="714639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監造人員及承辦也可以下載資料檔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6743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分鏡腳本配置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bcfa3596-6baa-40c3-bdd6-0d0d22d229f7" Revision="1" Stencil="System.MyShapes" StencilVersion="1.0"/>
</Control>
</file>

<file path=customXml/itemProps1.xml><?xml version="1.0" encoding="utf-8"?>
<ds:datastoreItem xmlns:ds="http://schemas.openxmlformats.org/officeDocument/2006/customXml" ds:itemID="{2A6DAB52-DA28-453A-9DA8-04EB73D7656F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1520</TotalTime>
  <Words>582</Words>
  <Application>Microsoft Office PowerPoint</Application>
  <PresentationFormat>如螢幕大小 (4:3)</PresentationFormat>
  <Paragraphs>83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22</vt:i4>
      </vt:variant>
    </vt:vector>
  </HeadingPairs>
  <TitlesOfParts>
    <vt:vector size="28" baseType="lpstr">
      <vt:lpstr>微軟正黑體</vt:lpstr>
      <vt:lpstr>Arial</vt:lpstr>
      <vt:lpstr>Calibri</vt:lpstr>
      <vt:lpstr>Calibri Light</vt:lpstr>
      <vt:lpstr>Office Theme</vt:lpstr>
      <vt:lpstr>分鏡腳本配置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張簡培智</dc:creator>
  <cp:lastModifiedBy>eillian shang</cp:lastModifiedBy>
  <cp:revision>364</cp:revision>
  <dcterms:created xsi:type="dcterms:W3CDTF">2017-04-05T03:09:13Z</dcterms:created>
  <dcterms:modified xsi:type="dcterms:W3CDTF">2021-09-01T09:20:05Z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