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26"/>
  </p:notesMasterIdLst>
  <p:sldIdLst>
    <p:sldId id="257" r:id="rId4"/>
    <p:sldId id="259" r:id="rId5"/>
    <p:sldId id="260" r:id="rId6"/>
    <p:sldId id="293" r:id="rId7"/>
    <p:sldId id="378" r:id="rId8"/>
    <p:sldId id="294" r:id="rId9"/>
    <p:sldId id="379" r:id="rId10"/>
    <p:sldId id="380" r:id="rId11"/>
    <p:sldId id="381" r:id="rId12"/>
    <p:sldId id="382" r:id="rId13"/>
    <p:sldId id="383" r:id="rId14"/>
    <p:sldId id="384" r:id="rId15"/>
    <p:sldId id="308" r:id="rId16"/>
    <p:sldId id="309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9AF36-1CF4-4AD0-B464-DE74E97BD33C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1143A555-4605-4414-9071-6EECB9519CB6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gm:t>
    </dgm:pt>
    <dgm:pt modelId="{6B5BA42D-7F87-40AF-B19E-336E3B04D36D}" type="par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23423B0-E853-4FC1-81F2-ACF4EDD40ED9}" type="sib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6FA01054-295E-4DA2-B373-853C6E59220C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gm:t>
    </dgm:pt>
    <dgm:pt modelId="{598BE195-2844-4C5E-A036-3E76F10993EC}" type="par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BC80DF8B-34C3-47F9-B2C5-CC7A57F1E29B}" type="sib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05294BF7-3B40-4DDF-96C7-B610E304EC5B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gm:t>
    </dgm:pt>
    <dgm:pt modelId="{7D66145E-A1F4-4508-92D7-508CD0803F6C}" type="par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A6623C61-7FB9-4FAB-8978-D7B430A1118C}" type="sib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34BA7E63-CC35-4E64-B09D-DF86CE8E9832}" type="pres">
      <dgm:prSet presAssocID="{B569AF36-1CF4-4AD0-B464-DE74E97BD33C}" presName="Name0" presStyleCnt="0">
        <dgm:presLayoutVars>
          <dgm:dir/>
          <dgm:animLvl val="lvl"/>
          <dgm:resizeHandles val="exact"/>
        </dgm:presLayoutVars>
      </dgm:prSet>
      <dgm:spPr/>
    </dgm:pt>
    <dgm:pt modelId="{3C30289D-4330-4E27-92AD-4AD7FFA82705}" type="pres">
      <dgm:prSet presAssocID="{1143A555-4605-4414-9071-6EECB9519C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AA1393-9723-4B48-86F5-D253037E9530}" type="pres">
      <dgm:prSet presAssocID="{E23423B0-E853-4FC1-81F2-ACF4EDD40ED9}" presName="parTxOnlySpace" presStyleCnt="0"/>
      <dgm:spPr/>
    </dgm:pt>
    <dgm:pt modelId="{C85735CB-BF0C-4D35-A48D-087C87066740}" type="pres">
      <dgm:prSet presAssocID="{6FA01054-295E-4DA2-B373-853C6E59220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FE8497C-D715-4779-B851-8634C5838482}" type="pres">
      <dgm:prSet presAssocID="{BC80DF8B-34C3-47F9-B2C5-CC7A57F1E29B}" presName="parTxOnlySpace" presStyleCnt="0"/>
      <dgm:spPr/>
    </dgm:pt>
    <dgm:pt modelId="{CD184FAD-D5E3-417F-8300-562758FBF870}" type="pres">
      <dgm:prSet presAssocID="{05294BF7-3B40-4DDF-96C7-B610E304EC5B}" presName="parTxOnly" presStyleLbl="node1" presStyleIdx="2" presStyleCnt="3" custLinFactNeighborX="42886" custLinFactNeighborY="-28070">
        <dgm:presLayoutVars>
          <dgm:chMax val="0"/>
          <dgm:chPref val="0"/>
          <dgm:bulletEnabled val="1"/>
        </dgm:presLayoutVars>
      </dgm:prSet>
      <dgm:spPr/>
    </dgm:pt>
  </dgm:ptLst>
  <dgm:cxnLst>
    <dgm:cxn modelId="{5E9C110D-7601-4268-A479-D03A69D3092D}" srcId="{B569AF36-1CF4-4AD0-B464-DE74E97BD33C}" destId="{05294BF7-3B40-4DDF-96C7-B610E304EC5B}" srcOrd="2" destOrd="0" parTransId="{7D66145E-A1F4-4508-92D7-508CD0803F6C}" sibTransId="{A6623C61-7FB9-4FAB-8978-D7B430A1118C}"/>
    <dgm:cxn modelId="{60F7C62B-C28C-48F2-B158-76CF17C1D58F}" srcId="{B569AF36-1CF4-4AD0-B464-DE74E97BD33C}" destId="{6FA01054-295E-4DA2-B373-853C6E59220C}" srcOrd="1" destOrd="0" parTransId="{598BE195-2844-4C5E-A036-3E76F10993EC}" sibTransId="{BC80DF8B-34C3-47F9-B2C5-CC7A57F1E29B}"/>
    <dgm:cxn modelId="{00F5656D-9644-4A84-AB98-5D92A6867AB5}" type="presOf" srcId="{B569AF36-1CF4-4AD0-B464-DE74E97BD33C}" destId="{34BA7E63-CC35-4E64-B09D-DF86CE8E9832}" srcOrd="0" destOrd="0" presId="urn:microsoft.com/office/officeart/2005/8/layout/chevron1"/>
    <dgm:cxn modelId="{DC8197AE-3B5D-4BAF-A40E-58ACB01911D7}" type="presOf" srcId="{1143A555-4605-4414-9071-6EECB9519CB6}" destId="{3C30289D-4330-4E27-92AD-4AD7FFA82705}" srcOrd="0" destOrd="0" presId="urn:microsoft.com/office/officeart/2005/8/layout/chevron1"/>
    <dgm:cxn modelId="{51BD4BE4-6B46-4F37-A140-BA58D77995BE}" type="presOf" srcId="{05294BF7-3B40-4DDF-96C7-B610E304EC5B}" destId="{CD184FAD-D5E3-417F-8300-562758FBF870}" srcOrd="0" destOrd="0" presId="urn:microsoft.com/office/officeart/2005/8/layout/chevron1"/>
    <dgm:cxn modelId="{02F87AEB-F680-4501-9F83-7C27248B7E5A}" type="presOf" srcId="{6FA01054-295E-4DA2-B373-853C6E59220C}" destId="{C85735CB-BF0C-4D35-A48D-087C87066740}" srcOrd="0" destOrd="0" presId="urn:microsoft.com/office/officeart/2005/8/layout/chevron1"/>
    <dgm:cxn modelId="{63E2C4F6-F6CA-43E6-AF07-D931DB149552}" srcId="{B569AF36-1CF4-4AD0-B464-DE74E97BD33C}" destId="{1143A555-4605-4414-9071-6EECB9519CB6}" srcOrd="0" destOrd="0" parTransId="{6B5BA42D-7F87-40AF-B19E-336E3B04D36D}" sibTransId="{E23423B0-E853-4FC1-81F2-ACF4EDD40ED9}"/>
    <dgm:cxn modelId="{B83F74B7-03C9-43FC-9B34-681D7B470FF0}" type="presParOf" srcId="{34BA7E63-CC35-4E64-B09D-DF86CE8E9832}" destId="{3C30289D-4330-4E27-92AD-4AD7FFA82705}" srcOrd="0" destOrd="0" presId="urn:microsoft.com/office/officeart/2005/8/layout/chevron1"/>
    <dgm:cxn modelId="{35E3BDBF-623E-4C3B-8C8D-248D0B8D706C}" type="presParOf" srcId="{34BA7E63-CC35-4E64-B09D-DF86CE8E9832}" destId="{CFAA1393-9723-4B48-86F5-D253037E9530}" srcOrd="1" destOrd="0" presId="urn:microsoft.com/office/officeart/2005/8/layout/chevron1"/>
    <dgm:cxn modelId="{1344C74C-373F-4B70-B7CC-59717B175B88}" type="presParOf" srcId="{34BA7E63-CC35-4E64-B09D-DF86CE8E9832}" destId="{C85735CB-BF0C-4D35-A48D-087C87066740}" srcOrd="2" destOrd="0" presId="urn:microsoft.com/office/officeart/2005/8/layout/chevron1"/>
    <dgm:cxn modelId="{46E2C601-B4C6-4A53-8128-436DC4FF431E}" type="presParOf" srcId="{34BA7E63-CC35-4E64-B09D-DF86CE8E9832}" destId="{4FE8497C-D715-4779-B851-8634C5838482}" srcOrd="3" destOrd="0" presId="urn:microsoft.com/office/officeart/2005/8/layout/chevron1"/>
    <dgm:cxn modelId="{CC272E85-B85D-42F4-A538-D251DB408B0B}" type="presParOf" srcId="{34BA7E63-CC35-4E64-B09D-DF86CE8E9832}" destId="{CD184FAD-D5E3-417F-8300-562758FBF87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289D-4330-4E27-92AD-4AD7FFA82705}">
      <dsp:nvSpPr>
        <dsp:cNvPr id="0" name=""/>
        <dsp:cNvSpPr/>
      </dsp:nvSpPr>
      <dsp:spPr>
        <a:xfrm>
          <a:off x="2623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sp:txBody>
      <dsp:txXfrm>
        <a:off x="385864" y="0"/>
        <a:ext cx="2430123" cy="766482"/>
      </dsp:txXfrm>
    </dsp:sp>
    <dsp:sp modelId="{C85735CB-BF0C-4D35-A48D-087C87066740}">
      <dsp:nvSpPr>
        <dsp:cNvPr id="0" name=""/>
        <dsp:cNvSpPr/>
      </dsp:nvSpPr>
      <dsp:spPr>
        <a:xfrm>
          <a:off x="2879568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836"/>
                <a:satOff val="1607"/>
                <a:lumOff val="-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sp:txBody>
      <dsp:txXfrm>
        <a:off x="3262809" y="0"/>
        <a:ext cx="2430123" cy="766482"/>
      </dsp:txXfrm>
    </dsp:sp>
    <dsp:sp modelId="{CD184FAD-D5E3-417F-8300-562758FBF870}">
      <dsp:nvSpPr>
        <dsp:cNvPr id="0" name=""/>
        <dsp:cNvSpPr/>
      </dsp:nvSpPr>
      <dsp:spPr>
        <a:xfrm>
          <a:off x="5759136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9673"/>
                <a:satOff val="321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sp:txBody>
      <dsp:txXfrm>
        <a:off x="6142377" y="0"/>
        <a:ext cx="2430123" cy="76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05FA-A666-4D86-91E5-3408A3DC765B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2C2A-5598-465B-BCFB-5DF5D99A6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0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分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>
            <p:custDataLst>
              <p:custData r:id="rId1"/>
            </p:custDataLst>
          </p:nvPr>
        </p:nvGrpSpPr>
        <p:grpSpPr>
          <a:xfrm>
            <a:off x="-1" y="0"/>
            <a:ext cx="8801095" cy="6858000"/>
            <a:chOff x="-1" y="0"/>
            <a:chExt cx="8801095" cy="6858000"/>
          </a:xfrm>
        </p:grpSpPr>
        <p:sp>
          <p:nvSpPr>
            <p:cNvPr id="4" name="直角三角形 3"/>
            <p:cNvSpPr/>
            <p:nvPr/>
          </p:nvSpPr>
          <p:spPr>
            <a:xfrm>
              <a:off x="4383740" y="0"/>
              <a:ext cx="2084295" cy="6858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438374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9883" y="2751433"/>
              <a:ext cx="6983502" cy="722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3635187" y="0"/>
              <a:ext cx="2084295" cy="6858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0"/>
              <a:ext cx="363518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817592" y="1258810"/>
              <a:ext cx="6983502" cy="14926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707339" y="0"/>
              <a:ext cx="2084295" cy="685800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707338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99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7684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" dist="127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直角三角形 3"/>
          <p:cNvSpPr/>
          <p:nvPr userDrawn="1"/>
        </p:nvSpPr>
        <p:spPr>
          <a:xfrm flipH="1">
            <a:off x="0" y="321129"/>
            <a:ext cx="9144000" cy="447274"/>
          </a:xfrm>
          <a:prstGeom prst="rtTriangle">
            <a:avLst/>
          </a:prstGeom>
          <a:solidFill>
            <a:schemeClr val="accent6">
              <a:lumMod val="50000"/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五邊形 11"/>
          <p:cNvSpPr/>
          <p:nvPr userDrawn="1"/>
        </p:nvSpPr>
        <p:spPr>
          <a:xfrm flipH="1">
            <a:off x="7836460" y="0"/>
            <a:ext cx="523767" cy="76840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60228" y="0"/>
            <a:ext cx="783771" cy="7684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69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3597087" y="1311092"/>
            <a:ext cx="1949823" cy="914399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254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" y="4171408"/>
            <a:ext cx="9144000" cy="2686595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127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等腰三角形 4"/>
          <p:cNvSpPr/>
          <p:nvPr userDrawn="1"/>
        </p:nvSpPr>
        <p:spPr>
          <a:xfrm>
            <a:off x="0" y="4908177"/>
            <a:ext cx="9144000" cy="1949824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25400" dir="10800000" sx="102000" sy="102000" algn="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7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tmp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tmp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539932" y="1041898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高雄市水利局</a:t>
            </a:r>
            <a:endParaRPr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接管用戶資料檢核模組</a:t>
            </a:r>
          </a:p>
        </p:txBody>
      </p:sp>
      <p:cxnSp>
        <p:nvCxnSpPr>
          <p:cNvPr id="28" name="直線接點 27"/>
          <p:cNvCxnSpPr>
            <a:cxnSpLocks/>
          </p:cNvCxnSpPr>
          <p:nvPr/>
        </p:nvCxnSpPr>
        <p:spPr>
          <a:xfrm flipV="1">
            <a:off x="539932" y="2891481"/>
            <a:ext cx="8229599" cy="559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39932" y="3153958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2020.11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教育訓練手冊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CF5FA1-6105-41D7-A5F6-8EF74A67E3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865" y="1122219"/>
            <a:ext cx="726594" cy="7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34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818D9BF9-4D91-4998-9796-8D5CE9B3E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34127"/>
            <a:ext cx="5589814" cy="23513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08919" y="60960"/>
            <a:ext cx="750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5257800" y="2297327"/>
            <a:ext cx="479852" cy="21727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5822933" y="1435143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檢核未通過狀態會改成自檢未過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353099" y="3973202"/>
            <a:ext cx="5737651" cy="626011"/>
          </a:xfrm>
          <a:prstGeom prst="wedgeRectCallout">
            <a:avLst>
              <a:gd name="adj1" fmla="val 40455"/>
              <a:gd name="adj2" fmla="val -16967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可利用網頁檢視檢核成果或下載檢核成果做後續修正</a:t>
            </a:r>
          </a:p>
        </p:txBody>
      </p:sp>
      <p:pic>
        <p:nvPicPr>
          <p:cNvPr id="12" name="圖片 11" descr="一張含有 螢幕擷取畫面, 電腦, 螢幕, 監視器 的圖片&#10;&#10;自動產生的描述">
            <a:extLst>
              <a:ext uri="{FF2B5EF4-FFF2-40B4-BE49-F238E27FC236}">
                <a16:creationId xmlns:a16="http://schemas.microsoft.com/office/drawing/2014/main" id="{F55E9B58-FC1D-4651-8721-6544149A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8" y="4751613"/>
            <a:ext cx="5737652" cy="193221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id="{F47B6EA9-1D09-4A3F-9A4B-AC724FB9D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976" y="5412222"/>
            <a:ext cx="714638" cy="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E824BB52-3E83-4540-B085-9A401B02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882626"/>
            <a:ext cx="6003471" cy="234881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02741" y="60960"/>
            <a:ext cx="750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6138661" y="2220553"/>
            <a:ext cx="468967" cy="2250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6225705" y="1213863"/>
            <a:ext cx="282576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檢核通過狀態會改成自檢通過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618014" y="3684815"/>
            <a:ext cx="3450964" cy="587828"/>
          </a:xfrm>
          <a:prstGeom prst="wedgeRectCallout">
            <a:avLst>
              <a:gd name="adj1" fmla="val 54334"/>
              <a:gd name="adj2" fmla="val -14030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第一階段通過後可列印檢核憑證送至水利局</a:t>
            </a:r>
          </a:p>
        </p:txBody>
      </p:sp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id="{F47B6EA9-1D09-4A3F-9A4B-AC724FB9D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3504" y="5452347"/>
            <a:ext cx="714638" cy="714638"/>
          </a:xfrm>
          <a:prstGeom prst="rect">
            <a:avLst/>
          </a:prstGeom>
        </p:spPr>
      </p:pic>
      <p:pic>
        <p:nvPicPr>
          <p:cNvPr id="6" name="圖片 5" descr="一張含有 螢幕擷取畫面 的圖片&#10;&#10;自動產生的描述">
            <a:extLst>
              <a:ext uri="{FF2B5EF4-FFF2-40B4-BE49-F238E27FC236}">
                <a16:creationId xmlns:a16="http://schemas.microsoft.com/office/drawing/2014/main" id="{AFE1854B-3F52-41BA-A60E-709AD72C2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42" y="4412388"/>
            <a:ext cx="4143290" cy="22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4ADE2252-743E-489B-B040-33F38538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973372"/>
            <a:ext cx="6270171" cy="25869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用戶資料檢核模組步驟九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6465233" y="2472704"/>
            <a:ext cx="468967" cy="2250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6465233" y="1529443"/>
            <a:ext cx="2401223" cy="578236"/>
          </a:xfrm>
          <a:prstGeom prst="wedgeRectCallout">
            <a:avLst>
              <a:gd name="adj1" fmla="val -41625"/>
              <a:gd name="adj2" fmla="val 10613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資訊公司檢核未通過狀態會改成二檢未過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939142" y="3995057"/>
            <a:ext cx="3450964" cy="587828"/>
          </a:xfrm>
          <a:prstGeom prst="wedgeRectCallout">
            <a:avLst>
              <a:gd name="adj1" fmla="val 54334"/>
              <a:gd name="adj2" fmla="val -14030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可下載二檢成果供後續修正資料</a:t>
            </a:r>
          </a:p>
        </p:txBody>
      </p:sp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id="{F47B6EA9-1D09-4A3F-9A4B-AC724FB9D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3504" y="5452347"/>
            <a:ext cx="714638" cy="714638"/>
          </a:xfrm>
          <a:prstGeom prst="rect">
            <a:avLst/>
          </a:prstGeom>
        </p:spPr>
      </p:pic>
      <p:pic>
        <p:nvPicPr>
          <p:cNvPr id="8" name="圖片 7" descr="一張含有 室內, 光, 蛋糕, 桌 的圖片&#10;&#10;自動產生的描述">
            <a:extLst>
              <a:ext uri="{FF2B5EF4-FFF2-40B4-BE49-F238E27FC236}">
                <a16:creationId xmlns:a16="http://schemas.microsoft.com/office/drawing/2014/main" id="{5D9E2D03-2FD8-4FDE-8612-D4B1BA778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42" y="4750322"/>
            <a:ext cx="5350329" cy="17514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3527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506627" y="60960"/>
            <a:ext cx="72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用戶資料檢核模組檢核流程圖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F9C83-0492-4E64-9FE4-8D47E5E0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" y="1092454"/>
            <a:ext cx="8198708" cy="532502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0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499C087C-4CE5-44B2-8B71-7D1568565DF3}"/>
              </a:ext>
            </a:extLst>
          </p:cNvPr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用戶資料檢核模組補充說明</a:t>
            </a:r>
          </a:p>
        </p:txBody>
      </p:sp>
      <p:pic>
        <p:nvPicPr>
          <p:cNvPr id="16" name="圖形 15" descr="燈泡">
            <a:extLst>
              <a:ext uri="{FF2B5EF4-FFF2-40B4-BE49-F238E27FC236}">
                <a16:creationId xmlns:a16="http://schemas.microsoft.com/office/drawing/2014/main" id="{0EC0CF8E-D620-42B6-8B81-1BE9E7144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423" y="871022"/>
            <a:ext cx="914400" cy="914400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157C5BD8-B591-4ACC-923A-5D83444A8E19}"/>
              </a:ext>
            </a:extLst>
          </p:cNvPr>
          <p:cNvCxnSpPr>
            <a:cxnSpLocks/>
          </p:cNvCxnSpPr>
          <p:nvPr/>
        </p:nvCxnSpPr>
        <p:spPr>
          <a:xfrm>
            <a:off x="226423" y="2144873"/>
            <a:ext cx="86301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1310BBA-32B3-4226-82AA-2A5874272243}"/>
              </a:ext>
            </a:extLst>
          </p:cNvPr>
          <p:cNvSpPr txBox="1"/>
          <p:nvPr/>
        </p:nvSpPr>
        <p:spPr>
          <a:xfrm>
            <a:off x="1018902" y="2368652"/>
            <a:ext cx="7977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、每季繳交之用戶資料經水利局提送收費 後，則後續有誤只能循誤徵流程變更費率。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、每季繳交之用戶資料不得重複繳交，若有疑義者則該季可先選擇不繳交</a:t>
            </a:r>
          </a:p>
        </p:txBody>
      </p:sp>
      <p:pic>
        <p:nvPicPr>
          <p:cNvPr id="21" name="圖形 20" descr="剪貼簿​​">
            <a:extLst>
              <a:ext uri="{FF2B5EF4-FFF2-40B4-BE49-F238E27FC236}">
                <a16:creationId xmlns:a16="http://schemas.microsoft.com/office/drawing/2014/main" id="{1BEA7601-4463-45C6-B5E4-CE3883CF3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3" y="2368652"/>
            <a:ext cx="914400" cy="91440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B984BF15-BA98-4B56-AA5B-B1108528C68E}"/>
              </a:ext>
            </a:extLst>
          </p:cNvPr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DC7374-58FA-418D-B61C-6B016EDA8374}"/>
              </a:ext>
            </a:extLst>
          </p:cNvPr>
          <p:cNvSpPr txBox="1"/>
          <p:nvPr/>
        </p:nvSpPr>
        <p:spPr>
          <a:xfrm>
            <a:off x="1018902" y="1006695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每季繳交之用戶資料注意事項</a:t>
            </a:r>
          </a:p>
        </p:txBody>
      </p:sp>
    </p:spTree>
    <p:extLst>
      <p:ext uri="{BB962C8B-B14F-4D97-AF65-F5344CB8AC3E}">
        <p14:creationId xmlns:p14="http://schemas.microsoft.com/office/powerpoint/2010/main" val="346590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53F8B71B-E7AB-4B66-BB2A-D31B577A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4" y="1087274"/>
            <a:ext cx="6843383" cy="363300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23265" y="2749191"/>
            <a:ext cx="3120735" cy="587828"/>
          </a:xfrm>
          <a:prstGeom prst="wedgeRectCallout">
            <a:avLst>
              <a:gd name="adj1" fmla="val -51073"/>
              <a:gd name="adj2" fmla="val -1529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由竣工圖資檢核選單進入</a:t>
            </a:r>
          </a:p>
        </p:txBody>
      </p:sp>
    </p:spTree>
    <p:extLst>
      <p:ext uri="{BB962C8B-B14F-4D97-AF65-F5344CB8AC3E}">
        <p14:creationId xmlns:p14="http://schemas.microsoft.com/office/powerpoint/2010/main" val="398003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竣工圖資檢核模組步驟二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C8FD92B-BD85-45CA-80A9-A6576302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3" y="960702"/>
            <a:ext cx="6792782" cy="4884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5566066" y="2427200"/>
            <a:ext cx="3120735" cy="587828"/>
          </a:xfrm>
          <a:prstGeom prst="wedgeRectCallout">
            <a:avLst>
              <a:gd name="adj1" fmla="val -60972"/>
              <a:gd name="adj2" fmla="val -16763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登入該標案竣工日期</a:t>
            </a:r>
          </a:p>
        </p:txBody>
      </p:sp>
    </p:spTree>
    <p:extLst>
      <p:ext uri="{BB962C8B-B14F-4D97-AF65-F5344CB8AC3E}">
        <p14:creationId xmlns:p14="http://schemas.microsoft.com/office/powerpoint/2010/main" val="208461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62C8F47-A8F3-4179-B299-C89CA5DA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105838"/>
            <a:ext cx="7913502" cy="3906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54811" y="4231287"/>
            <a:ext cx="2620113" cy="587828"/>
          </a:xfrm>
          <a:prstGeom prst="wedgeRectCallout">
            <a:avLst>
              <a:gd name="adj1" fmla="val -11926"/>
              <a:gd name="adj2" fmla="val -22649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上傳竣工各圖層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93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5BD5EF36-E107-47AD-BC2B-6CCF3F201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1" y="1074288"/>
            <a:ext cx="6711466" cy="4825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454444" y="3329244"/>
            <a:ext cx="3181865" cy="587828"/>
          </a:xfrm>
          <a:prstGeom prst="wedgeRectCallout">
            <a:avLst>
              <a:gd name="adj1" fmla="val -77244"/>
              <a:gd name="adj2" fmla="val -23910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分別選擇相對應圖層上傳檔案</a:t>
            </a:r>
          </a:p>
        </p:txBody>
      </p:sp>
      <p:pic>
        <p:nvPicPr>
          <p:cNvPr id="6" name="圖形 5" descr="手背向前食指朝右指">
            <a:extLst>
              <a:ext uri="{FF2B5EF4-FFF2-40B4-BE49-F238E27FC236}">
                <a16:creationId xmlns:a16="http://schemas.microsoft.com/office/drawing/2014/main" id="{7C36790C-3A15-47DC-9FF7-916592383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966969" y="5783712"/>
            <a:ext cx="714638" cy="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85638"/>
            <a:ext cx="5566366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794643" y="1626561"/>
            <a:ext cx="2777357" cy="587828"/>
          </a:xfrm>
          <a:prstGeom prst="wedgeRectCallout">
            <a:avLst>
              <a:gd name="adj1" fmla="val -8604"/>
              <a:gd name="adj2" fmla="val 9303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點選竣工圖資預覽</a:t>
            </a:r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20592EA-6315-40D2-A295-C524C9858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147763"/>
            <a:ext cx="3078747" cy="3238781"/>
          </a:xfrm>
          <a:prstGeom prst="rect">
            <a:avLst/>
          </a:prstGeom>
        </p:spPr>
      </p:pic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3844084" y="3708774"/>
            <a:ext cx="1455831" cy="587828"/>
          </a:xfrm>
          <a:prstGeom prst="wedgeRectCallout">
            <a:avLst>
              <a:gd name="adj1" fmla="val -68222"/>
              <a:gd name="adj2" fmla="val 1729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依序繪製各圖層</a:t>
            </a:r>
          </a:p>
        </p:txBody>
      </p:sp>
      <p:pic>
        <p:nvPicPr>
          <p:cNvPr id="15" name="圖片 14" descr="一張含有 地圖 的圖片&#10;&#10;自動產生的描述">
            <a:extLst>
              <a:ext uri="{FF2B5EF4-FFF2-40B4-BE49-F238E27FC236}">
                <a16:creationId xmlns:a16="http://schemas.microsoft.com/office/drawing/2014/main" id="{A69CF3A1-231E-4FBB-B292-3E3CE94B4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96" y="3147763"/>
            <a:ext cx="3385449" cy="3629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449781" y="2214389"/>
            <a:ext cx="2039792" cy="556367"/>
          </a:xfrm>
          <a:prstGeom prst="wedgeRectCallout">
            <a:avLst>
              <a:gd name="adj1" fmla="val -49746"/>
              <a:gd name="adj2" fmla="val 11072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圖資繪製成功呈現在底圖上</a:t>
            </a:r>
          </a:p>
        </p:txBody>
      </p:sp>
    </p:spTree>
    <p:extLst>
      <p:ext uri="{BB962C8B-B14F-4D97-AF65-F5344CB8AC3E}">
        <p14:creationId xmlns:p14="http://schemas.microsoft.com/office/powerpoint/2010/main" val="208932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建築物, 城市, 室外, 水 的圖片&#10;&#10;自動產生的描述">
            <a:extLst>
              <a:ext uri="{FF2B5EF4-FFF2-40B4-BE49-F238E27FC236}">
                <a16:creationId xmlns:a16="http://schemas.microsoft.com/office/drawing/2014/main" id="{037176F2-292E-42A0-ABAC-1B34108A9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8" y="841762"/>
            <a:ext cx="7488196" cy="451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</a:t>
            </a:r>
          </a:p>
        </p:txBody>
      </p:sp>
      <p:sp>
        <p:nvSpPr>
          <p:cNvPr id="10" name="矩形圖說文字 29"/>
          <p:cNvSpPr/>
          <p:nvPr/>
        </p:nvSpPr>
        <p:spPr>
          <a:xfrm flipV="1">
            <a:off x="0" y="5836022"/>
            <a:ext cx="9143999" cy="1021975"/>
          </a:xfrm>
          <a:prstGeom prst="wedgeRectCallout">
            <a:avLst>
              <a:gd name="adj1" fmla="val -28211"/>
              <a:gd name="adj2" fmla="val -174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11239877"/>
              </p:ext>
            </p:extLst>
          </p:nvPr>
        </p:nvGraphicFramePr>
        <p:xfrm>
          <a:off x="107576" y="5970493"/>
          <a:ext cx="8955742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 13"/>
          <p:cNvSpPr/>
          <p:nvPr/>
        </p:nvSpPr>
        <p:spPr>
          <a:xfrm>
            <a:off x="525162" y="2828401"/>
            <a:ext cx="1946189" cy="25649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4201B4C5-7665-4679-9D03-F14663ABB4A2}"/>
              </a:ext>
            </a:extLst>
          </p:cNvPr>
          <p:cNvSpPr/>
          <p:nvPr/>
        </p:nvSpPr>
        <p:spPr>
          <a:xfrm>
            <a:off x="935826" y="5393349"/>
            <a:ext cx="391886" cy="74976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D8529A04-C718-4B37-89C3-30EA89027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1" y="2872946"/>
            <a:ext cx="1833997" cy="24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8797F5DD-BD5A-4046-B23F-A8A9FCF4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5" y="2929886"/>
            <a:ext cx="3902769" cy="379143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1" y="985637"/>
            <a:ext cx="5584901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589687" y="1600038"/>
            <a:ext cx="2777357" cy="587828"/>
          </a:xfrm>
          <a:prstGeom prst="wedgeRectCallout">
            <a:avLst>
              <a:gd name="adj1" fmla="val 33663"/>
              <a:gd name="adj2" fmla="val 9092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點選欄位自主檢核</a:t>
            </a:r>
          </a:p>
        </p:txBody>
      </p:sp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5289824" y="4116547"/>
            <a:ext cx="3854176" cy="587828"/>
          </a:xfrm>
          <a:prstGeom prst="wedgeRectCallout">
            <a:avLst>
              <a:gd name="adj1" fmla="val -56520"/>
              <a:gd name="adj2" fmla="val 15188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利用檢核功能依序檢核各圖層欄位</a:t>
            </a:r>
          </a:p>
        </p:txBody>
      </p:sp>
    </p:spTree>
    <p:extLst>
      <p:ext uri="{BB962C8B-B14F-4D97-AF65-F5344CB8AC3E}">
        <p14:creationId xmlns:p14="http://schemas.microsoft.com/office/powerpoint/2010/main" val="325931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A494962-06EA-4C4D-BE6E-04DE462D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1" y="927720"/>
            <a:ext cx="4035089" cy="3523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967416" y="2910979"/>
            <a:ext cx="3639673" cy="587828"/>
          </a:xfrm>
          <a:prstGeom prst="wedgeRectCallout">
            <a:avLst>
              <a:gd name="adj1" fmla="val 42019"/>
              <a:gd name="adj2" fmla="val 2328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未通過之圖層可下載檢核檔查看</a:t>
            </a:r>
          </a:p>
        </p:txBody>
      </p:sp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DDE8EEA5-CC77-4183-95DE-8DC8AB86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4505655"/>
            <a:ext cx="8346989" cy="20401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349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0FB47BE4-FF5E-495C-B8FF-9AD36BF3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2156106"/>
            <a:ext cx="7706095" cy="2113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</a:t>
            </a:r>
            <a:r>
              <a:rPr lang="zh-TW" altLang="en-US"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模組步驟八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00921"/>
            <a:ext cx="5566366" cy="1146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677253" y="931969"/>
            <a:ext cx="2777357" cy="542202"/>
          </a:xfrm>
          <a:prstGeom prst="wedgeRectCallout">
            <a:avLst>
              <a:gd name="adj1" fmla="val 54351"/>
              <a:gd name="adj2" fmla="val 11081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查看統計清單</a:t>
            </a:r>
          </a:p>
        </p:txBody>
      </p:sp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101325" y="1009605"/>
            <a:ext cx="2730844" cy="556367"/>
          </a:xfrm>
          <a:prstGeom prst="wedgeRectCallout">
            <a:avLst>
              <a:gd name="adj1" fmla="val -52913"/>
              <a:gd name="adj2" fmla="val 11627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竣工圖資及數量核對過後，可以列印憑證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4B80213B-DEEE-471B-87E1-C4321FE2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4405184"/>
            <a:ext cx="7790583" cy="23158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752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標誌, 手機 的圖片&#10;&#10;自動產生的描述">
            <a:extLst>
              <a:ext uri="{FF2B5EF4-FFF2-40B4-BE49-F238E27FC236}">
                <a16:creationId xmlns:a16="http://schemas.microsoft.com/office/drawing/2014/main" id="{54DEE7EF-EE1E-4A4E-92B0-4AA55288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/>
          <a:stretch/>
        </p:blipFill>
        <p:spPr>
          <a:xfrm>
            <a:off x="605480" y="1103109"/>
            <a:ext cx="7778579" cy="339614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系統主選單</a:t>
            </a:r>
          </a:p>
        </p:txBody>
      </p:sp>
      <p:sp>
        <p:nvSpPr>
          <p:cNvPr id="22" name="矩形圖說文字 20"/>
          <p:cNvSpPr/>
          <p:nvPr/>
        </p:nvSpPr>
        <p:spPr>
          <a:xfrm>
            <a:off x="3013969" y="4794420"/>
            <a:ext cx="4684289" cy="599303"/>
          </a:xfrm>
          <a:prstGeom prst="wedgeRectCallout">
            <a:avLst>
              <a:gd name="adj1" fmla="val -47899"/>
              <a:gd name="adj2" fmla="val -14792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進入資料檢核模組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帳號密碼為該工程編號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69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286C1319-3286-46F7-AF1E-2A1DAEDED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2" y="970593"/>
            <a:ext cx="8526162" cy="4293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文字方塊 10"/>
          <p:cNvSpPr txBox="1"/>
          <p:nvPr/>
        </p:nvSpPr>
        <p:spPr>
          <a:xfrm>
            <a:off x="389237" y="60960"/>
            <a:ext cx="742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555658" y="4145692"/>
            <a:ext cx="1223715" cy="3785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1884009" y="3472969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下載檢核資料範例檔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8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58345" y="60960"/>
            <a:ext cx="742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用戶資料檢核模組步驟二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3944983" y="5168655"/>
            <a:ext cx="5134174" cy="106532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按照範例欄位，製作標案用戶資料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無水號用戶，請一律填寫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查無水號」，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水號欄位請勿有空白鍵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09370" y="4758081"/>
            <a:ext cx="714638" cy="7146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18BA1FD-274A-4948-AB3C-58142535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" y="934583"/>
            <a:ext cx="8711513" cy="377818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9661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15BB704A-85FD-4087-9581-A97CF331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2" y="982332"/>
            <a:ext cx="8559126" cy="354425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48041" y="60960"/>
            <a:ext cx="74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3059062" y="5214480"/>
            <a:ext cx="5417674" cy="7146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蜈蚣腳接法需備註者，請填在接法註記欄位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564477" y="4526583"/>
            <a:ext cx="714638" cy="7146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5EA4D9F-FFF3-4B0A-8D80-5CE93E032D41}"/>
              </a:ext>
            </a:extLst>
          </p:cNvPr>
          <p:cNvSpPr/>
          <p:nvPr/>
        </p:nvSpPr>
        <p:spPr>
          <a:xfrm>
            <a:off x="5433704" y="2013043"/>
            <a:ext cx="1201874" cy="25135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9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32EC32C-AEE7-4889-A794-FFFB9647A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88549"/>
            <a:ext cx="8452023" cy="368345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57199" y="60960"/>
            <a:ext cx="732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3059061" y="5214480"/>
            <a:ext cx="5677165" cy="7146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地址或水號需備註者，請填在地址附加說明欄位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059062" y="4535922"/>
            <a:ext cx="714638" cy="7146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5EA4D9F-FFF3-4B0A-8D80-5CE93E032D41}"/>
              </a:ext>
            </a:extLst>
          </p:cNvPr>
          <p:cNvSpPr/>
          <p:nvPr/>
        </p:nvSpPr>
        <p:spPr>
          <a:xfrm>
            <a:off x="3113903" y="1637751"/>
            <a:ext cx="659798" cy="29342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95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9A8F885C-D87F-457C-A3A3-C3FA23DCF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0" y="1287839"/>
            <a:ext cx="7944651" cy="30370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537519" y="60960"/>
            <a:ext cx="727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872638" y="2492122"/>
            <a:ext cx="2809676" cy="6126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3008474" y="848406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選取用戶資料檢核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3815781" y="3039671"/>
            <a:ext cx="3888657" cy="612648"/>
          </a:xfrm>
          <a:prstGeom prst="wedgeRectCallout">
            <a:avLst>
              <a:gd name="adj1" fmla="val -55922"/>
              <a:gd name="adj2" fmla="val -11213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選取年度及季繳月份後上傳檢核檔</a:t>
            </a:r>
          </a:p>
        </p:txBody>
      </p:sp>
    </p:spTree>
    <p:extLst>
      <p:ext uri="{BB962C8B-B14F-4D97-AF65-F5344CB8AC3E}">
        <p14:creationId xmlns:p14="http://schemas.microsoft.com/office/powerpoint/2010/main" val="172389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6553CCF2-351B-4144-BC08-EC03AF005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" y="1543859"/>
            <a:ext cx="8655908" cy="23863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432485" y="60960"/>
            <a:ext cx="737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7063372" y="3478426"/>
            <a:ext cx="1950881" cy="25485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5395124" y="1497136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如有多筆資料可利用功能列查詢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130444" y="4543703"/>
            <a:ext cx="4039382" cy="920925"/>
          </a:xfrm>
          <a:prstGeom prst="wedgeRectCallout">
            <a:avLst>
              <a:gd name="adj1" fmla="val 50335"/>
              <a:gd name="adj2" fmla="val -13481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檔案上傳後可執行資料檢核，未檢核前也可刪除檔案再重新上傳</a:t>
            </a:r>
          </a:p>
        </p:txBody>
      </p:sp>
      <p:sp>
        <p:nvSpPr>
          <p:cNvPr id="7" name="流程圖: 程序 6">
            <a:extLst>
              <a:ext uri="{FF2B5EF4-FFF2-40B4-BE49-F238E27FC236}">
                <a16:creationId xmlns:a16="http://schemas.microsoft.com/office/drawing/2014/main" id="{53FA531B-8774-4393-9BEB-AE225D612091}"/>
              </a:ext>
            </a:extLst>
          </p:cNvPr>
          <p:cNvSpPr/>
          <p:nvPr/>
        </p:nvSpPr>
        <p:spPr>
          <a:xfrm>
            <a:off x="4130443" y="5507432"/>
            <a:ext cx="4039383" cy="7146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監造人員及承辦也可以下載資料檔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74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分鏡腳本配置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cfa3596-6baa-40c3-bdd6-0d0d22d229f7" Revision="1" Stencil="System.MyShapes" StencilVersion="1.0"/>
</Control>
</file>

<file path=customXml/itemProps1.xml><?xml version="1.0" encoding="utf-8"?>
<ds:datastoreItem xmlns:ds="http://schemas.openxmlformats.org/officeDocument/2006/customXml" ds:itemID="{2A6DAB52-DA28-453A-9DA8-04EB73D7656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510</Words>
  <Application>Microsoft Office PowerPoint</Application>
  <PresentationFormat>如螢幕大小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Arial</vt:lpstr>
      <vt:lpstr>Calibri</vt:lpstr>
      <vt:lpstr>Calibri Light</vt:lpstr>
      <vt:lpstr>Office Theme</vt:lpstr>
      <vt:lpstr>分鏡腳本配置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張簡培智</dc:creator>
  <cp:lastModifiedBy>eillian shang</cp:lastModifiedBy>
  <cp:revision>362</cp:revision>
  <dcterms:created xsi:type="dcterms:W3CDTF">2017-04-05T03:09:13Z</dcterms:created>
  <dcterms:modified xsi:type="dcterms:W3CDTF">2020-11-11T08:41:50Z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